
<file path=[Content_Types].xml><?xml version="1.0" encoding="utf-8"?>
<Types xmlns="http://schemas.openxmlformats.org/package/2006/content-types">
  <Default Extension="png" ContentType="image/png"/>
  <Default Extension="tmp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56" r:id="rId3"/>
    <p:sldId id="311" r:id="rId4"/>
    <p:sldId id="312" r:id="rId5"/>
    <p:sldId id="313" r:id="rId6"/>
    <p:sldId id="371" r:id="rId7"/>
    <p:sldId id="372" r:id="rId8"/>
    <p:sldId id="373" r:id="rId9"/>
    <p:sldId id="314" r:id="rId10"/>
    <p:sldId id="315" r:id="rId11"/>
    <p:sldId id="381" r:id="rId12"/>
    <p:sldId id="379" r:id="rId13"/>
    <p:sldId id="316" r:id="rId14"/>
    <p:sldId id="377" r:id="rId15"/>
    <p:sldId id="380" r:id="rId16"/>
    <p:sldId id="317" r:id="rId17"/>
    <p:sldId id="374" r:id="rId18"/>
    <p:sldId id="375" r:id="rId19"/>
    <p:sldId id="318" r:id="rId20"/>
    <p:sldId id="319" r:id="rId21"/>
    <p:sldId id="320" r:id="rId22"/>
    <p:sldId id="321" r:id="rId23"/>
    <p:sldId id="322" r:id="rId24"/>
    <p:sldId id="323" r:id="rId25"/>
    <p:sldId id="324" r:id="rId26"/>
    <p:sldId id="325" r:id="rId27"/>
    <p:sldId id="326" r:id="rId28"/>
    <p:sldId id="327" r:id="rId29"/>
    <p:sldId id="328" r:id="rId30"/>
    <p:sldId id="329" r:id="rId31"/>
    <p:sldId id="383" r:id="rId32"/>
    <p:sldId id="330" r:id="rId33"/>
    <p:sldId id="331" r:id="rId34"/>
    <p:sldId id="332" r:id="rId35"/>
    <p:sldId id="391" r:id="rId36"/>
    <p:sldId id="384" r:id="rId37"/>
    <p:sldId id="392" r:id="rId38"/>
    <p:sldId id="393" r:id="rId39"/>
    <p:sldId id="394" r:id="rId40"/>
    <p:sldId id="333" r:id="rId41"/>
    <p:sldId id="334" r:id="rId42"/>
    <p:sldId id="335" r:id="rId43"/>
    <p:sldId id="336" r:id="rId44"/>
    <p:sldId id="337" r:id="rId45"/>
    <p:sldId id="382" r:id="rId46"/>
    <p:sldId id="338" r:id="rId47"/>
    <p:sldId id="385" r:id="rId48"/>
    <p:sldId id="386" r:id="rId49"/>
    <p:sldId id="341" r:id="rId50"/>
    <p:sldId id="342" r:id="rId51"/>
    <p:sldId id="390" r:id="rId52"/>
    <p:sldId id="345" r:id="rId53"/>
    <p:sldId id="347" r:id="rId54"/>
    <p:sldId id="348" r:id="rId55"/>
    <p:sldId id="349" r:id="rId56"/>
    <p:sldId id="350" r:id="rId57"/>
    <p:sldId id="351" r:id="rId58"/>
    <p:sldId id="352" r:id="rId59"/>
    <p:sldId id="353" r:id="rId60"/>
    <p:sldId id="395" r:id="rId61"/>
    <p:sldId id="354" r:id="rId62"/>
    <p:sldId id="355" r:id="rId63"/>
    <p:sldId id="356" r:id="rId64"/>
    <p:sldId id="357" r:id="rId65"/>
    <p:sldId id="396" r:id="rId66"/>
    <p:sldId id="397" r:id="rId67"/>
    <p:sldId id="398" r:id="rId68"/>
    <p:sldId id="399" r:id="rId69"/>
    <p:sldId id="401" r:id="rId70"/>
    <p:sldId id="400" r:id="rId71"/>
    <p:sldId id="358" r:id="rId72"/>
    <p:sldId id="402" r:id="rId73"/>
    <p:sldId id="359" r:id="rId74"/>
    <p:sldId id="360" r:id="rId75"/>
    <p:sldId id="361" r:id="rId76"/>
    <p:sldId id="362" r:id="rId77"/>
    <p:sldId id="363" r:id="rId78"/>
    <p:sldId id="403" r:id="rId79"/>
    <p:sldId id="404" r:id="rId80"/>
    <p:sldId id="368" r:id="rId81"/>
  </p:sldIdLst>
  <p:sldSz cx="9144000" cy="6858000" type="screen4x3"/>
  <p:notesSz cx="6858000" cy="9144000"/>
  <p:photoAlbum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910" autoAdjust="0"/>
    <p:restoredTop sz="94477" autoAdjust="0"/>
  </p:normalViewPr>
  <p:slideViewPr>
    <p:cSldViewPr>
      <p:cViewPr varScale="1">
        <p:scale>
          <a:sx n="63" d="100"/>
          <a:sy n="63" d="100"/>
        </p:scale>
        <p:origin x="-32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5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presProps" Target="presProps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E627-B5D3-45C5-A1A2-1438F9C7625A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6A5E1-806D-4699-B077-308451F6A8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226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E627-B5D3-45C5-A1A2-1438F9C7625A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6A5E1-806D-4699-B077-308451F6A8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6555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E627-B5D3-45C5-A1A2-1438F9C7625A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6A5E1-806D-4699-B077-308451F6A8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2822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E627-B5D3-45C5-A1A2-1438F9C7625A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6A5E1-806D-4699-B077-308451F6A8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8432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E627-B5D3-45C5-A1A2-1438F9C7625A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6A5E1-806D-4699-B077-308451F6A8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8818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E627-B5D3-45C5-A1A2-1438F9C7625A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6A5E1-806D-4699-B077-308451F6A8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0159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E627-B5D3-45C5-A1A2-1438F9C7625A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6A5E1-806D-4699-B077-308451F6A8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33163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E627-B5D3-45C5-A1A2-1438F9C7625A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6A5E1-806D-4699-B077-308451F6A8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03844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E627-B5D3-45C5-A1A2-1438F9C7625A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6A5E1-806D-4699-B077-308451F6A8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10899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E627-B5D3-45C5-A1A2-1438F9C7625A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6A5E1-806D-4699-B077-308451F6A8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377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E627-B5D3-45C5-A1A2-1438F9C7625A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6A5E1-806D-4699-B077-308451F6A8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9486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E627-B5D3-45C5-A1A2-1438F9C7625A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6A5E1-806D-4699-B077-308451F6A8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172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E627-B5D3-45C5-A1A2-1438F9C7625A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6A5E1-806D-4699-B077-308451F6A8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76590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E627-B5D3-45C5-A1A2-1438F9C7625A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6A5E1-806D-4699-B077-308451F6A8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20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E627-B5D3-45C5-A1A2-1438F9C7625A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6A5E1-806D-4699-B077-308451F6A8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3820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E627-B5D3-45C5-A1A2-1438F9C7625A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6A5E1-806D-4699-B077-308451F6A8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6951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E627-B5D3-45C5-A1A2-1438F9C7625A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6A5E1-806D-4699-B077-308451F6A8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8166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E627-B5D3-45C5-A1A2-1438F9C7625A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6A5E1-806D-4699-B077-308451F6A8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0687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E627-B5D3-45C5-A1A2-1438F9C7625A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6A5E1-806D-4699-B077-308451F6A8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4017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E627-B5D3-45C5-A1A2-1438F9C7625A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6A5E1-806D-4699-B077-308451F6A8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6031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E627-B5D3-45C5-A1A2-1438F9C7625A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6A5E1-806D-4699-B077-308451F6A8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2295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E627-B5D3-45C5-A1A2-1438F9C7625A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6A5E1-806D-4699-B077-308451F6A8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563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0E627-B5D3-45C5-A1A2-1438F9C7625A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6A5E1-806D-4699-B077-308451F6A8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473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0E627-B5D3-45C5-A1A2-1438F9C7625A}" type="datetimeFigureOut">
              <a:rPr kumimoji="1" lang="ja-JP" altLang="en-US" smtClean="0"/>
              <a:t>2014/3/8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6A5E1-806D-4699-B077-308451F6A8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9284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tmp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3.png"/><Relationship Id="rId5" Type="http://schemas.openxmlformats.org/officeDocument/2006/relationships/image" Target="../media/image43.tmp"/><Relationship Id="rId4" Type="http://schemas.openxmlformats.org/officeDocument/2006/relationships/image" Target="../media/image49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mp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gif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555776" y="404664"/>
            <a:ext cx="3816424" cy="1037977"/>
          </a:xfrm>
          <a:noFill/>
        </p:spPr>
        <p:txBody>
          <a:bodyPr/>
          <a:lstStyle/>
          <a:p>
            <a:pPr algn="dist"/>
            <a:r>
              <a:rPr lang="ja-JP" altLang="en-US" dirty="0" smtClean="0">
                <a:solidFill>
                  <a:srgbClr val="336600"/>
                </a:solidFill>
                <a:latin typeface="HG創英角ｺﾞｼｯｸUB" pitchFamily="49" charset="-128"/>
                <a:ea typeface="HG創英角ｺﾞｼｯｸUB" pitchFamily="49" charset="-128"/>
              </a:rPr>
              <a:t>不当請求編</a:t>
            </a:r>
            <a:endParaRPr lang="ja-JP" altLang="en-US" dirty="0">
              <a:solidFill>
                <a:srgbClr val="336600"/>
              </a:solidFill>
              <a:latin typeface="HG創英角ｺﾞｼｯｸUB" pitchFamily="49" charset="-128"/>
              <a:ea typeface="HG創英角ｺﾞｼｯｸUB" pitchFamily="49" charset="-128"/>
            </a:endParaRPr>
          </a:p>
        </p:txBody>
      </p:sp>
      <p:pic>
        <p:nvPicPr>
          <p:cNvPr id="4" name="図 3" descr="8-3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057" y="1844824"/>
            <a:ext cx="7286314" cy="43717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2699792" y="356848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2000" b="1" dirty="0" smtClean="0"/>
              <a:t>ふとうせいきゅう</a:t>
            </a:r>
            <a:endParaRPr kumimoji="1" lang="ja-JP" altLang="en-US" sz="2000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228184" y="6519446"/>
            <a:ext cx="2915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/>
              <a:t>制作：</a:t>
            </a:r>
            <a:r>
              <a:rPr kumimoji="1" lang="en-US" altLang="ja-JP" sz="1600" dirty="0" smtClean="0"/>
              <a:t>NPO</a:t>
            </a:r>
            <a:r>
              <a:rPr kumimoji="1" lang="ja-JP" altLang="en-US" sz="1600" dirty="0" smtClean="0"/>
              <a:t>法人</a:t>
            </a:r>
            <a:r>
              <a:rPr kumimoji="1" lang="en-US" altLang="ja-JP" sz="1600" dirty="0" smtClean="0"/>
              <a:t>IT</a:t>
            </a:r>
            <a:r>
              <a:rPr kumimoji="1" lang="ja-JP" altLang="en-US" sz="1600" dirty="0" smtClean="0"/>
              <a:t>サポートさが</a:t>
            </a:r>
            <a:endParaRPr kumimoji="1" lang="ja-JP" altLang="en-US" sz="1600" dirty="0"/>
          </a:p>
        </p:txBody>
      </p:sp>
      <p:cxnSp>
        <p:nvCxnSpPr>
          <p:cNvPr id="9" name="直線コネクタ 8"/>
          <p:cNvCxnSpPr/>
          <p:nvPr/>
        </p:nvCxnSpPr>
        <p:spPr>
          <a:xfrm>
            <a:off x="0" y="1340768"/>
            <a:ext cx="9144000" cy="0"/>
          </a:xfrm>
          <a:prstGeom prst="line">
            <a:avLst/>
          </a:prstGeom>
          <a:ln w="57150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不当請求編完パケ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28584" y="33645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7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26"/>
    </mc:Choice>
    <mc:Fallback xmlns="">
      <p:transition spd="slow" advTm="14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9811" numSld="7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1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-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2483891" y="764704"/>
            <a:ext cx="3960317" cy="1492820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ja-JP" altLang="en-US" sz="2400" b="1" dirty="0" smtClean="0">
                <a:ln w="3175">
                  <a:noFill/>
                </a:ln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あ～そうだね。</a:t>
            </a:r>
            <a:endParaRPr kumimoji="1" lang="en-US" altLang="ja-JP" sz="2400" b="1" dirty="0" smtClean="0">
              <a:ln w="3175">
                <a:noFill/>
              </a:ln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algn="ctr"/>
            <a:r>
              <a:rPr lang="ja-JP" altLang="en-US" sz="2400" b="1" dirty="0" smtClean="0">
                <a:ln w="3175">
                  <a:noFill/>
                </a:ln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たしか昨日が第４話？</a:t>
            </a:r>
            <a:endParaRPr kumimoji="1" lang="en-US" altLang="ja-JP" sz="2400" b="1" dirty="0" smtClean="0">
              <a:ln w="3175">
                <a:noFill/>
              </a:ln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200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5"/>
    </mc:Choice>
    <mc:Fallback xmlns="">
      <p:transition spd="slow" advTm="5985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-2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5125908" y="811875"/>
            <a:ext cx="4009381" cy="1197892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う～ん、ＤＶＤ出るまで、</a:t>
            </a:r>
            <a:endParaRPr kumimoji="1" lang="en-US" altLang="ja-JP" sz="2400" b="1" dirty="0" smtClean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待とうかなあ・・</a:t>
            </a:r>
            <a:endParaRPr kumimoji="1" lang="ja-JP" altLang="en-US" sz="2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203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4"/>
    </mc:Choice>
    <mc:Fallback xmlns="">
      <p:transition spd="slow" advTm="5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-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3811" y="908720"/>
            <a:ext cx="3960317" cy="1492820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ja-JP" altLang="en-US" sz="2400" b="1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ネットでみればいいよ！</a:t>
            </a:r>
            <a:endParaRPr kumimoji="1" lang="en-US" altLang="ja-JP" sz="2400" b="1" dirty="0" smtClean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177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0"/>
    </mc:Choice>
    <mc:Fallback xmlns="">
      <p:transition spd="slow" advTm="328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-4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35618" y="908720"/>
            <a:ext cx="3960317" cy="1269900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kumimoji="1" lang="en-US" altLang="ja-JP" sz="2400" b="1" dirty="0" smtClean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3992487" y="703591"/>
            <a:ext cx="4009381" cy="1197892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エッ うそ！</a:t>
            </a:r>
            <a:endParaRPr kumimoji="1" lang="en-US" altLang="ja-JP" sz="2400" b="1" dirty="0" smtClean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algn="ctr"/>
            <a:r>
              <a:rPr lang="ja-JP" altLang="en-US" sz="2400" b="1" dirty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みれる</a:t>
            </a:r>
            <a:r>
              <a:rPr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の？</a:t>
            </a:r>
            <a:endParaRPr kumimoji="1" lang="ja-JP" altLang="en-US" sz="2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703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4"/>
    </mc:Choice>
    <mc:Fallback xmlns="">
      <p:transition spd="slow" advTm="2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-2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角丸四角形 3"/>
          <p:cNvSpPr/>
          <p:nvPr/>
        </p:nvSpPr>
        <p:spPr>
          <a:xfrm>
            <a:off x="179512" y="980728"/>
            <a:ext cx="3744415" cy="1492820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r>
              <a:rPr lang="ja-JP" altLang="en-US" sz="2400" b="1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実は、私</a:t>
            </a:r>
            <a:endParaRPr lang="en-US" altLang="ja-JP" sz="2400" b="1" dirty="0" smtClean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r>
              <a:rPr lang="en-US" altLang="ja-JP" sz="2400" b="1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1</a:t>
            </a:r>
            <a:r>
              <a:rPr lang="ja-JP" altLang="en-US" sz="2400" b="1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話はネットでみたんだ</a:t>
            </a:r>
            <a:endParaRPr kumimoji="1" lang="en-US" altLang="ja-JP" sz="2400" b="1" dirty="0" smtClean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834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0"/>
    </mc:Choice>
    <mc:Fallback xmlns="">
      <p:transition spd="slow" advTm="52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-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4716016" y="811875"/>
            <a:ext cx="4419273" cy="1197892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つまり、みてない分をネットでみられるってこと？</a:t>
            </a:r>
            <a:endParaRPr kumimoji="1" lang="ja-JP" altLang="en-US" sz="2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989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6"/>
    </mc:Choice>
    <mc:Fallback xmlns="">
      <p:transition spd="slow" advTm="3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-2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角丸四角形 3"/>
          <p:cNvSpPr/>
          <p:nvPr/>
        </p:nvSpPr>
        <p:spPr>
          <a:xfrm>
            <a:off x="22371" y="764704"/>
            <a:ext cx="3960317" cy="1492820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ja-JP" altLang="en-US" sz="2400" b="1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そうそう</a:t>
            </a:r>
            <a:endParaRPr kumimoji="1" lang="en-US" altLang="ja-JP" sz="2400" b="1" dirty="0" smtClean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algn="ctr"/>
            <a:r>
              <a:rPr lang="ja-JP" alt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もう</a:t>
            </a:r>
            <a:r>
              <a:rPr lang="ja-JP" altLang="en-US" sz="2400" b="1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、４話ものっているんじゃないかな</a:t>
            </a:r>
            <a:endParaRPr kumimoji="1" lang="en-US" altLang="ja-JP" sz="2400" b="1" dirty="0" smtClean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327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4"/>
    </mc:Choice>
    <mc:Fallback xmlns="">
      <p:transition spd="slow" advTm="3814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-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2567309" y="829666"/>
            <a:ext cx="4009381" cy="1197892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私ももう一度みたい話が</a:t>
            </a:r>
            <a:r>
              <a:rPr kumimoji="1" lang="ja-JP" altLang="en-US" sz="2400" b="1" dirty="0" err="1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あるんだあ</a:t>
            </a:r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～</a:t>
            </a:r>
            <a:endParaRPr kumimoji="1" lang="ja-JP" altLang="en-US" sz="2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852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6"/>
    </mc:Choice>
    <mc:Fallback xmlns="">
      <p:transition spd="slow" advTm="4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-4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26053" y="980728"/>
            <a:ext cx="3528270" cy="1269900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ja-JP" altLang="en-US" sz="2400" b="1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じゃ、あとでサイト</a:t>
            </a:r>
            <a:endParaRPr kumimoji="1" lang="en-US" altLang="ja-JP" sz="2400" b="1" dirty="0" smtClean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algn="ctr"/>
            <a:r>
              <a:rPr kumimoji="1" lang="ja-JP" altLang="en-US" sz="2400" b="1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教えるね！</a:t>
            </a:r>
            <a:endParaRPr kumimoji="1" lang="en-US" altLang="ja-JP" sz="2400" b="1" dirty="0" smtClean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015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3"/>
    </mc:Choice>
    <mc:Fallback xmlns="">
      <p:transition spd="slow" advTm="1893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-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4067943" y="811875"/>
            <a:ext cx="3600401" cy="1197892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ありがとう</a:t>
            </a:r>
            <a:r>
              <a:rPr lang="en-US" altLang="ja-JP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!!</a:t>
            </a:r>
            <a:endParaRPr kumimoji="1" lang="ja-JP" altLang="en-US" sz="2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451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3"/>
    </mc:Choice>
    <mc:Fallback xmlns="">
      <p:transition spd="slow" advTm="2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5292080" y="1326461"/>
            <a:ext cx="3672408" cy="720080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昨日のハッピールーム</a:t>
            </a:r>
            <a:endParaRPr kumimoji="1" lang="en-US" altLang="ja-JP" sz="2400" b="1" dirty="0" smtClean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みた？</a:t>
            </a:r>
            <a:endParaRPr kumimoji="1" lang="ja-JP" altLang="en-US" sz="2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640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8"/>
    </mc:Choice>
    <mc:Fallback xmlns="">
      <p:transition spd="slow" advTm="4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4"/>
    </p:bldLst>
  </p:timing>
  <p:extLst mod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632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8"/>
    </mc:Choice>
    <mc:Fallback xmlns="">
      <p:transition spd="slow" advTm="1618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1305399" y="5674773"/>
            <a:ext cx="6120680" cy="1197892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え～っと</a:t>
            </a:r>
            <a:endParaRPr kumimoji="1" lang="ja-JP" altLang="en-US" sz="2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49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5"/>
    </mc:Choice>
    <mc:Fallback xmlns="">
      <p:transition spd="slow" advTm="1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3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1305399" y="5674773"/>
            <a:ext cx="6120680" cy="1197892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教えてもらったサイトはここかな・・</a:t>
            </a:r>
            <a:endParaRPr kumimoji="1" lang="ja-JP" altLang="en-US" sz="2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17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9"/>
    </mc:Choice>
    <mc:Fallback xmlns="">
      <p:transition spd="slow" advTm="2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3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1305399" y="5674773"/>
            <a:ext cx="6120680" cy="1197892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教えてもらったサイトはここかな・・</a:t>
            </a:r>
            <a:endParaRPr kumimoji="1" lang="ja-JP" altLang="en-US" sz="2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50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5"/>
    </mc:Choice>
    <mc:Fallback xmlns="">
      <p:transition spd="slow" advTm="1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4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1305399" y="5674773"/>
            <a:ext cx="6120680" cy="1197892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ja-JP" altLang="en-US" sz="2400" b="1" dirty="0" err="1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わあ</a:t>
            </a:r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～すごい！</a:t>
            </a:r>
            <a:endParaRPr kumimoji="1" lang="ja-JP" altLang="en-US" sz="2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871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6"/>
    </mc:Choice>
    <mc:Fallback xmlns="">
      <p:transition spd="slow" advTm="2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5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1305399" y="5674773"/>
            <a:ext cx="6120680" cy="1197892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４話もある！やった</a:t>
            </a:r>
            <a:r>
              <a:rPr kumimoji="1" lang="en-US" altLang="ja-JP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!!</a:t>
            </a:r>
            <a:endParaRPr kumimoji="1" lang="ja-JP" altLang="en-US" sz="2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923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7"/>
    </mc:Choice>
    <mc:Fallback xmlns="">
      <p:transition spd="slow" advTm="2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5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83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5"/>
    </mc:Choice>
    <mc:Fallback xmlns="">
      <p:transition spd="slow" advTm="4155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6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328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4"/>
    </mc:Choice>
    <mc:Fallback xmlns="">
      <p:transition spd="slow" advTm="3384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6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251520" y="811875"/>
            <a:ext cx="4824537" cy="1197892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昨日教えたサイトどうだった？</a:t>
            </a:r>
            <a:endParaRPr kumimoji="1" lang="ja-JP" altLang="en-US" sz="2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514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1"/>
    </mc:Choice>
    <mc:Fallback xmlns="">
      <p:transition spd="slow" advTm="4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6-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4788024" y="702909"/>
            <a:ext cx="4176463" cy="1197892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２話までみることが</a:t>
            </a:r>
            <a:endParaRPr kumimoji="1" lang="en-US" altLang="ja-JP" sz="2400" b="1" dirty="0" smtClean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algn="ctr"/>
            <a:r>
              <a:rPr kumimoji="1" lang="ja-JP" altLang="en-US" sz="2400" b="1" dirty="0" err="1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できましたっ</a:t>
            </a:r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！</a:t>
            </a:r>
            <a:endParaRPr kumimoji="1" lang="en-US" altLang="ja-JP" sz="2400" b="1" dirty="0" smtClean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ありがとね！</a:t>
            </a:r>
            <a:endParaRPr kumimoji="1" lang="ja-JP" altLang="en-US" sz="2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690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1"/>
    </mc:Choice>
    <mc:Fallback xmlns="">
      <p:transition spd="slow" advTm="5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-1-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1308282" y="1196752"/>
            <a:ext cx="899592" cy="4752528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2400" b="1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かっこ良すぎ！　やばかった・・</a:t>
            </a:r>
            <a:endParaRPr kumimoji="1" lang="ja-JP" altLang="en-US" sz="24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5364088" y="1326461"/>
            <a:ext cx="3672408" cy="720080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あんな彼氏ほしいなあ～</a:t>
            </a:r>
            <a:endParaRPr kumimoji="1" lang="ja-JP" altLang="en-US" sz="2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950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15"/>
    </mc:Choice>
    <mc:Fallback xmlns="">
      <p:transition spd="slow" advTm="10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6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107504" y="811875"/>
            <a:ext cx="4824537" cy="1197892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来週からハッピールームの</a:t>
            </a:r>
            <a:endParaRPr kumimoji="1" lang="en-US" altLang="ja-JP" sz="2400" b="1" dirty="0" smtClean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話ができるね！</a:t>
            </a:r>
            <a:endParaRPr kumimoji="1" lang="ja-JP" altLang="en-US" sz="2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512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4"/>
    </mc:Choice>
    <mc:Fallback xmlns="">
      <p:transition spd="slow" advTm="4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6-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2411760" y="811875"/>
            <a:ext cx="4824537" cy="1197892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香里</a:t>
            </a:r>
            <a:r>
              <a:rPr lang="ja-JP" altLang="en-US" sz="2400" b="1" dirty="0" err="1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ー</a:t>
            </a:r>
            <a:r>
              <a:rPr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！優奈</a:t>
            </a:r>
            <a:r>
              <a:rPr lang="ja-JP" altLang="en-US" sz="2400" b="1" dirty="0" err="1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ー</a:t>
            </a:r>
            <a:r>
              <a:rPr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！</a:t>
            </a:r>
            <a:endParaRPr kumimoji="1" lang="ja-JP" altLang="en-US" sz="2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144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3"/>
    </mc:Choice>
    <mc:Fallback xmlns="">
      <p:transition spd="slow" advTm="3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6-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5507088" y="798560"/>
            <a:ext cx="3636912" cy="1197892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おはよう！麻紀</a:t>
            </a:r>
            <a:endParaRPr kumimoji="1" lang="ja-JP" altLang="en-US" sz="2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701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7"/>
    </mc:Choice>
    <mc:Fallback xmlns="">
      <p:transition spd="slow" advTm="2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6-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2411760" y="839966"/>
            <a:ext cx="5400600" cy="1197892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マジありがとう！３話の大好きなシーン何度もみれて幸せだった～！</a:t>
            </a:r>
            <a:endParaRPr kumimoji="1" lang="ja-JP" altLang="en-US" sz="2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906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84"/>
    </mc:Choice>
    <mc:Fallback xmlns="">
      <p:transition spd="slow" advTm="7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6-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547" y="476672"/>
            <a:ext cx="9492547" cy="569552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角丸四角形 4"/>
          <p:cNvSpPr/>
          <p:nvPr/>
        </p:nvSpPr>
        <p:spPr>
          <a:xfrm>
            <a:off x="5244998" y="770518"/>
            <a:ext cx="3931840" cy="1197892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ネタバレしないでね！</a:t>
            </a:r>
            <a:endParaRPr kumimoji="1" lang="en-US" altLang="ja-JP" sz="2400" b="1" dirty="0" smtClean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algn="r"/>
            <a:r>
              <a:rPr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今日、みるんだから！</a:t>
            </a:r>
            <a:endParaRPr kumimoji="1" lang="ja-JP" altLang="en-US" sz="2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529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70"/>
    </mc:Choice>
    <mc:Fallback xmlns="">
      <p:transition spd="slow" advTm="7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6-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5076056" y="790373"/>
            <a:ext cx="4067944" cy="1197892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それでね、二人に教えたい番組があって・・</a:t>
            </a:r>
            <a:endParaRPr kumimoji="1" lang="ja-JP" altLang="en-US" sz="2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351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3"/>
    </mc:Choice>
    <mc:Fallback xmlns="">
      <p:transition spd="slow" advTm="3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6-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64704"/>
            <a:ext cx="9241027" cy="55446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角丸四角形 3"/>
          <p:cNvSpPr/>
          <p:nvPr/>
        </p:nvSpPr>
        <p:spPr>
          <a:xfrm>
            <a:off x="323528" y="620688"/>
            <a:ext cx="4422541" cy="1197892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ひょっとして、香里、一押しのドラマがのってた？</a:t>
            </a:r>
            <a:endParaRPr kumimoji="1" lang="ja-JP" altLang="en-US" sz="2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106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4"/>
    </mc:Choice>
    <mc:Fallback xmlns="">
      <p:transition spd="slow" advTm="2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6-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5076056" y="790373"/>
            <a:ext cx="4067944" cy="1197892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面白いもの見つけちゃった</a:t>
            </a:r>
            <a:endParaRPr kumimoji="1" lang="en-US" altLang="ja-JP" sz="2400" b="1" dirty="0" smtClean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algn="r"/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少し前のドラマだけど･･</a:t>
            </a:r>
            <a:endParaRPr kumimoji="1" lang="ja-JP" altLang="en-US" sz="2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584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75"/>
    </mc:Choice>
    <mc:Fallback xmlns="">
      <p:transition spd="slow" advTm="7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6-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角丸四角形 3"/>
          <p:cNvSpPr/>
          <p:nvPr/>
        </p:nvSpPr>
        <p:spPr>
          <a:xfrm>
            <a:off x="2843808" y="829106"/>
            <a:ext cx="4067944" cy="1197892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ねえ～、教えて</a:t>
            </a:r>
            <a:r>
              <a:rPr kumimoji="1" lang="ja-JP" altLang="en-US" sz="2400" b="1" dirty="0" err="1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っ</a:t>
            </a:r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！</a:t>
            </a:r>
            <a:endParaRPr kumimoji="1" lang="ja-JP" altLang="en-US" sz="2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183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2"/>
    </mc:Choice>
    <mc:Fallback xmlns="">
      <p:transition spd="slow" advTm="9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7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513451" y="14468"/>
            <a:ext cx="1043608" cy="3429000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その日の夕方・・</a:t>
            </a:r>
            <a:endParaRPr kumimoji="1" lang="ja-JP" altLang="en-US" sz="2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467544" y="5877272"/>
            <a:ext cx="8352928" cy="893874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今日はまず３話を</a:t>
            </a:r>
            <a:r>
              <a:rPr kumimoji="1" lang="ja-JP" altLang="en-US" sz="2400" b="1" dirty="0" err="1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みようっ</a:t>
            </a:r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と・・・</a:t>
            </a:r>
            <a:endParaRPr kumimoji="1" lang="ja-JP" altLang="en-US" sz="2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721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4"/>
    </mc:Choice>
    <mc:Fallback xmlns="">
      <p:transition spd="slow" advTm="5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5585826" y="790948"/>
            <a:ext cx="3312368" cy="1197892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なに？</a:t>
            </a:r>
            <a:endParaRPr lang="en-US" altLang="ja-JP" sz="2400" b="1" dirty="0" smtClean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algn="ctr"/>
            <a:r>
              <a:rPr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 ハッピールームって</a:t>
            </a:r>
            <a:endParaRPr lang="en-US" altLang="ja-JP" sz="2400" b="1" dirty="0" smtClean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ドラマ？</a:t>
            </a:r>
            <a:endParaRPr kumimoji="1" lang="ja-JP" altLang="en-US" sz="2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718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6"/>
    </mc:Choice>
    <mc:Fallback xmlns="">
      <p:transition spd="slow" advTm="2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7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角丸四角形 4"/>
          <p:cNvSpPr/>
          <p:nvPr/>
        </p:nvSpPr>
        <p:spPr>
          <a:xfrm>
            <a:off x="467544" y="5877272"/>
            <a:ext cx="8352928" cy="893874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今日はまず３話を</a:t>
            </a:r>
            <a:r>
              <a:rPr kumimoji="1" lang="ja-JP" altLang="en-US" sz="2400" b="1" dirty="0" err="1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みようっ</a:t>
            </a:r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と・・・</a:t>
            </a:r>
            <a:endParaRPr kumimoji="1" lang="ja-JP" altLang="en-US" sz="2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959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0"/>
    </mc:Choice>
    <mc:Fallback xmlns="">
      <p:transition spd="slow" advTm="1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8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467544" y="5877272"/>
            <a:ext cx="8352928" cy="893874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えーっと・・あ、これかな･･･？</a:t>
            </a:r>
            <a:endParaRPr kumimoji="1" lang="ja-JP" altLang="en-US" sz="2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21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5"/>
    </mc:Choice>
    <mc:Fallback xmlns="">
      <p:transition spd="slow" advTm="2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8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467544" y="5877272"/>
            <a:ext cx="8352928" cy="893874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何、何？２万円！どういうこと</a:t>
            </a:r>
            <a:r>
              <a:rPr lang="ja-JP" altLang="en-US" sz="2400" b="1" dirty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？？</a:t>
            </a:r>
            <a:endParaRPr kumimoji="1" lang="ja-JP" altLang="en-US" sz="2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612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5"/>
    </mc:Choice>
    <mc:Fallback xmlns="">
      <p:transition spd="slow" advTm="3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8-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467544" y="5877272"/>
            <a:ext cx="8352928" cy="893874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お金かかってたってこと！？</a:t>
            </a:r>
            <a:endParaRPr kumimoji="1" lang="ja-JP" altLang="en-US" sz="2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11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2"/>
    </mc:Choice>
    <mc:Fallback xmlns="">
      <p:transition spd="slow" advTm="4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9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8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9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092961"/>
            <a:ext cx="7982729" cy="4789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図 2" descr="9-2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36"/>
          <a:stretch/>
        </p:blipFill>
        <p:spPr>
          <a:xfrm>
            <a:off x="-1966593" y="0"/>
            <a:ext cx="703757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角丸四角形 3"/>
          <p:cNvSpPr/>
          <p:nvPr/>
        </p:nvSpPr>
        <p:spPr>
          <a:xfrm>
            <a:off x="3997367" y="63542"/>
            <a:ext cx="1080120" cy="2952328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もしもし？</a:t>
            </a:r>
            <a:endParaRPr kumimoji="1" lang="ja-JP" altLang="en-US" sz="2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901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0"/>
    </mc:Choice>
    <mc:Fallback xmlns="">
      <p:transition spd="slow" advTm="3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9-1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1"/>
          <a:stretch/>
        </p:blipFill>
        <p:spPr>
          <a:xfrm>
            <a:off x="3275856" y="1316170"/>
            <a:ext cx="7582956" cy="5541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図 2" descr="9-2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36"/>
          <a:stretch/>
        </p:blipFill>
        <p:spPr>
          <a:xfrm>
            <a:off x="-1966593" y="0"/>
            <a:ext cx="5674497" cy="442376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角丸四角形 3"/>
          <p:cNvSpPr/>
          <p:nvPr/>
        </p:nvSpPr>
        <p:spPr>
          <a:xfrm>
            <a:off x="7956376" y="404664"/>
            <a:ext cx="1080120" cy="5651688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ちょっと大変なことになって・・・！</a:t>
            </a:r>
            <a:endParaRPr kumimoji="1" lang="ja-JP" altLang="en-US" sz="2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699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3"/>
    </mc:Choice>
    <mc:Fallback xmlns="">
      <p:transition spd="slow" advTm="2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9-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6372200" y="603156"/>
            <a:ext cx="1872208" cy="5651688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３話をみようとしたらね。</a:t>
            </a:r>
            <a:endParaRPr kumimoji="1" lang="en-US" altLang="ja-JP" sz="2400" b="1" dirty="0" smtClean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r>
              <a:rPr lang="ja-JP" altLang="en-US" sz="2400" b="1" dirty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なんか</a:t>
            </a:r>
            <a:r>
              <a:rPr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２万円払ってくださいって、</a:t>
            </a:r>
            <a:endParaRPr lang="en-US" altLang="ja-JP" sz="2400" b="1" dirty="0" smtClean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r>
              <a:rPr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文字が出てきて・・・</a:t>
            </a:r>
            <a:endParaRPr kumimoji="1" lang="ja-JP" altLang="en-US" sz="2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272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41"/>
    </mc:Choice>
    <mc:Fallback xmlns="">
      <p:transition spd="slow" advTm="7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9-4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r="8398" b="-6"/>
          <a:stretch/>
        </p:blipFill>
        <p:spPr>
          <a:xfrm>
            <a:off x="-2291909" y="474222"/>
            <a:ext cx="8376077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4227319" y="1124744"/>
            <a:ext cx="1080120" cy="5040560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えっ！２</a:t>
            </a:r>
            <a:r>
              <a:rPr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万円？</a:t>
            </a:r>
            <a:endParaRPr lang="en-US" altLang="ja-JP" sz="2400" b="1" dirty="0" smtClean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r>
              <a:rPr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私がみたときは出なかったよ！</a:t>
            </a:r>
            <a:endParaRPr kumimoji="1" lang="en-US" altLang="ja-JP" sz="2400" b="1" dirty="0" smtClean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pic>
        <p:nvPicPr>
          <p:cNvPr id="4" name="図 3" descr="9-1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4"/>
          <a:stretch/>
        </p:blipFill>
        <p:spPr>
          <a:xfrm>
            <a:off x="6084168" y="2924944"/>
            <a:ext cx="4956617" cy="40747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898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8"/>
    </mc:Choice>
    <mc:Fallback xmlns="">
      <p:transition spd="slow" advTm="8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9-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655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6372200" y="1268760"/>
            <a:ext cx="1872208" cy="4986084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でも出たの！</a:t>
            </a:r>
            <a:endParaRPr kumimoji="1" lang="en-US" altLang="ja-JP" sz="2400" b="1" dirty="0" smtClean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今も画面に</a:t>
            </a:r>
            <a:r>
              <a:rPr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大きく</a:t>
            </a:r>
            <a:r>
              <a:rPr lang="ja-JP" altLang="en-US" sz="2400" b="1" dirty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でてる</a:t>
            </a:r>
            <a:r>
              <a:rPr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の！</a:t>
            </a:r>
            <a:endParaRPr lang="en-US" altLang="ja-JP" sz="2400" b="1" dirty="0" smtClean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r>
              <a:rPr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どうしたらいいの？</a:t>
            </a:r>
            <a:endParaRPr kumimoji="1" lang="ja-JP" altLang="en-US" sz="2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889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2"/>
    </mc:Choice>
    <mc:Fallback xmlns="">
      <p:transition spd="slow" advTm="5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-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827584" y="923104"/>
            <a:ext cx="4104189" cy="1492820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ja-JP" altLang="en-US" sz="2400" b="1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そうだよ！</a:t>
            </a:r>
            <a:endParaRPr kumimoji="1" lang="en-US" altLang="ja-JP" sz="2400" b="1" dirty="0" smtClean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algn="ctr"/>
            <a:r>
              <a:rPr lang="ja-JP" alt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イケメン</a:t>
            </a:r>
            <a:r>
              <a:rPr lang="ja-JP" altLang="en-US" sz="2400" b="1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とか可愛いモデルとかいっぱい出てるよ。</a:t>
            </a:r>
            <a:endParaRPr lang="en-US" altLang="ja-JP" sz="24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algn="ctr"/>
            <a:r>
              <a:rPr kumimoji="1" lang="ja-JP" altLang="en-US" sz="2400" b="1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かおり、みてる？</a:t>
            </a:r>
            <a:endParaRPr kumimoji="1" lang="en-US" altLang="ja-JP" sz="2400" b="1" dirty="0" smtClean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090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9"/>
    </mc:Choice>
    <mc:Fallback xmlns="">
      <p:transition spd="slow" advTm="6089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:\$$消費生活センター動画\4不当請求編\9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52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角丸四角形 3"/>
          <p:cNvSpPr/>
          <p:nvPr/>
        </p:nvSpPr>
        <p:spPr>
          <a:xfrm>
            <a:off x="6804248" y="1116945"/>
            <a:ext cx="1080120" cy="5040560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どうしたらって、言われても・・</a:t>
            </a:r>
            <a:endParaRPr kumimoji="1" lang="en-US" altLang="ja-JP" sz="2400" b="1" dirty="0" smtClean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896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3"/>
    </mc:Choice>
    <mc:Fallback xmlns="">
      <p:transition spd="slow" advTm="4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9-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6732240" y="1116945"/>
            <a:ext cx="1080120" cy="5040560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今から、香里</a:t>
            </a:r>
            <a:r>
              <a:rPr kumimoji="1" lang="ja-JP" altLang="en-US" sz="2400" b="1" dirty="0" err="1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んち</a:t>
            </a:r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行ってもいい？</a:t>
            </a:r>
            <a:endParaRPr kumimoji="1" lang="en-US" altLang="ja-JP" sz="2400" b="1" dirty="0" smtClean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119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8"/>
    </mc:Choice>
    <mc:Fallback xmlns="">
      <p:transition spd="slow" advTm="3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9-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6876256" y="1203982"/>
            <a:ext cx="1080120" cy="5040560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お兄ちゃんと一緒に行くね！</a:t>
            </a:r>
            <a:endParaRPr kumimoji="1" lang="en-US" altLang="ja-JP" sz="2400" b="1" dirty="0" smtClean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r>
              <a:rPr lang="ja-JP" altLang="en-US" sz="2400" b="1" dirty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その</a:t>
            </a:r>
            <a:r>
              <a:rPr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まま待ってて！</a:t>
            </a:r>
            <a:endParaRPr kumimoji="1" lang="en-US" altLang="ja-JP" sz="2400" b="1" dirty="0" smtClean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372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4"/>
    </mc:Choice>
    <mc:Fallback xmlns="">
      <p:transition spd="slow" advTm="5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9-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6876256" y="1203982"/>
            <a:ext cx="1080120" cy="5040560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わかった、待ってる！</a:t>
            </a:r>
            <a:endParaRPr kumimoji="1" lang="en-US" altLang="ja-JP" sz="2400" b="1" dirty="0" smtClean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601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2"/>
    </mc:Choice>
    <mc:Fallback xmlns="">
      <p:transition spd="slow" advTm="2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0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5364088" y="908720"/>
            <a:ext cx="3302680" cy="1512168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どうお兄ちゃん、</a:t>
            </a:r>
            <a:endParaRPr kumimoji="1" lang="en-US" altLang="ja-JP" sz="2400" b="1" dirty="0" smtClean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algn="ctr"/>
            <a:r>
              <a:rPr lang="ja-JP" altLang="en-US" sz="2400" b="1" dirty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どう</a:t>
            </a:r>
            <a:r>
              <a:rPr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したら良いか</a:t>
            </a:r>
            <a:endParaRPr lang="en-US" altLang="ja-JP" sz="2400" b="1" dirty="0" smtClean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algn="ctr"/>
            <a:r>
              <a:rPr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わかる？</a:t>
            </a:r>
            <a:endParaRPr kumimoji="1" lang="ja-JP" altLang="en-US" sz="2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497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8"/>
    </mc:Choice>
    <mc:Fallback xmlns="">
      <p:transition spd="slow" advTm="4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0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5508104" y="903040"/>
            <a:ext cx="3302680" cy="1512168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ja-JP" altLang="en-US" sz="2400" b="1" dirty="0" smtClean="0">
                <a:solidFill>
                  <a:srgbClr val="00B05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何となくわかった！</a:t>
            </a:r>
            <a:endParaRPr kumimoji="1" lang="ja-JP" altLang="en-US" sz="2400" b="1" dirty="0">
              <a:solidFill>
                <a:srgbClr val="00B05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568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6"/>
    </mc:Choice>
    <mc:Fallback xmlns="">
      <p:transition spd="slow" advTm="2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0-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5508104" y="903040"/>
            <a:ext cx="3302680" cy="1512168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ja-JP" altLang="en-US" sz="2400" b="1" dirty="0" smtClean="0">
                <a:solidFill>
                  <a:srgbClr val="00B05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この画面は何をしていたら出てきたの？</a:t>
            </a:r>
            <a:endParaRPr kumimoji="1" lang="ja-JP" altLang="en-US" sz="2400" b="1" dirty="0">
              <a:solidFill>
                <a:srgbClr val="00B05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498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8"/>
    </mc:Choice>
    <mc:Fallback xmlns="">
      <p:transition spd="slow" advTm="2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0-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516954" y="4005064"/>
            <a:ext cx="4320480" cy="1584176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３話ってタイトルの</a:t>
            </a:r>
            <a:endParaRPr lang="en-US" altLang="ja-JP" sz="2400" b="1" dirty="0" smtClean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algn="ctr"/>
            <a:r>
              <a:rPr lang="en-US" altLang="ja-JP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”</a:t>
            </a:r>
            <a:r>
              <a:rPr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動画を見る</a:t>
            </a:r>
            <a:r>
              <a:rPr lang="en-US" altLang="ja-JP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”</a:t>
            </a:r>
            <a:r>
              <a:rPr lang="ja-JP" altLang="en-US" sz="2400" b="1" dirty="0" err="1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って</a:t>
            </a:r>
            <a:r>
              <a:rPr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文字を</a:t>
            </a:r>
            <a:endParaRPr lang="en-US" altLang="ja-JP" sz="2400" b="1" dirty="0" smtClean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出てきて</a:t>
            </a:r>
            <a:endParaRPr kumimoji="1" lang="ja-JP" altLang="en-US" sz="2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444946" y="3163838"/>
            <a:ext cx="4464496" cy="504056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え～っと･･･</a:t>
            </a:r>
            <a:endParaRPr kumimoji="1" lang="ja-JP" altLang="en-US" sz="2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441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9"/>
    </mc:Choice>
    <mc:Fallback xmlns="">
      <p:transition spd="slow" advTm="6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0-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683568" y="4221088"/>
            <a:ext cx="3240360" cy="1584176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r>
              <a:rPr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それを押したら</a:t>
            </a:r>
            <a:endParaRPr lang="en-US" altLang="ja-JP" sz="2400" b="1" dirty="0" smtClean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r>
              <a:rPr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こうなりました･･･</a:t>
            </a:r>
            <a:endParaRPr kumimoji="1" lang="ja-JP" altLang="en-US" sz="2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287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4"/>
    </mc:Choice>
    <mc:Fallback xmlns="">
      <p:transition spd="slow" advTm="4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0-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角丸四角形 3"/>
          <p:cNvSpPr/>
          <p:nvPr/>
        </p:nvSpPr>
        <p:spPr>
          <a:xfrm>
            <a:off x="251520" y="3861048"/>
            <a:ext cx="3302680" cy="1512168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ja-JP" altLang="en-US" sz="2400" b="1" dirty="0" smtClean="0">
                <a:solidFill>
                  <a:srgbClr val="00B05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なるほどね、</a:t>
            </a:r>
            <a:endParaRPr kumimoji="1" lang="en-US" altLang="ja-JP" sz="2400" b="1" dirty="0" smtClean="0">
              <a:solidFill>
                <a:srgbClr val="00B05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algn="ctr"/>
            <a:r>
              <a:rPr lang="ja-JP" altLang="en-US" sz="2400" b="1" dirty="0">
                <a:solidFill>
                  <a:srgbClr val="00B05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じゃ、これ</a:t>
            </a:r>
            <a:r>
              <a:rPr lang="ja-JP" altLang="en-US" sz="2400" b="1" dirty="0" smtClean="0">
                <a:solidFill>
                  <a:srgbClr val="00B05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は心配しなくてもいいよ。</a:t>
            </a:r>
            <a:endParaRPr kumimoji="1" lang="ja-JP" altLang="en-US" sz="2400" b="1" dirty="0">
              <a:solidFill>
                <a:srgbClr val="00B05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697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0"/>
    </mc:Choice>
    <mc:Fallback xmlns="">
      <p:transition spd="slow" advTm="4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-2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4572000" y="790948"/>
            <a:ext cx="4326194" cy="1197892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ううん、みてない・・</a:t>
            </a:r>
            <a:endParaRPr kumimoji="1" lang="en-US" altLang="ja-JP" sz="2400" b="1" dirty="0" smtClean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algn="ctr"/>
            <a:r>
              <a:rPr lang="ja-JP" altLang="en-US" sz="2400" b="1" dirty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なにそれ</a:t>
            </a:r>
            <a:r>
              <a:rPr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、おもしろそう</a:t>
            </a:r>
            <a:endParaRPr kumimoji="1" lang="ja-JP" altLang="en-US" sz="2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62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6"/>
    </mc:Choice>
    <mc:Fallback xmlns="">
      <p:transition spd="slow" advTm="4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0-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図 3" descr="画面の領域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266" y="3994863"/>
            <a:ext cx="646758" cy="470370"/>
          </a:xfrm>
          <a:prstGeom prst="rect">
            <a:avLst/>
          </a:prstGeom>
        </p:spPr>
      </p:pic>
      <p:pic>
        <p:nvPicPr>
          <p:cNvPr id="5" name="図 4" descr="画面の領域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0274">
            <a:off x="4126751" y="3940983"/>
            <a:ext cx="721921" cy="654241"/>
          </a:xfrm>
          <a:prstGeom prst="rect">
            <a:avLst/>
          </a:prstGeom>
        </p:spPr>
      </p:pic>
      <p:sp>
        <p:nvSpPr>
          <p:cNvPr id="6" name="角丸四角形 5"/>
          <p:cNvSpPr/>
          <p:nvPr/>
        </p:nvSpPr>
        <p:spPr>
          <a:xfrm>
            <a:off x="139050" y="3844575"/>
            <a:ext cx="3456384" cy="1512168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ja-JP" altLang="en-US" sz="2400" b="1" dirty="0" smtClean="0">
                <a:solidFill>
                  <a:srgbClr val="00B05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たぶん、不当請求ってやつだ。</a:t>
            </a:r>
            <a:endParaRPr kumimoji="1" lang="ja-JP" altLang="en-US" sz="2400" b="1" dirty="0">
              <a:solidFill>
                <a:srgbClr val="00B05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509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1"/>
    </mc:Choice>
    <mc:Fallback xmlns="">
      <p:transition spd="slow" advTm="1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0-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615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6"/>
    </mc:Choice>
    <mc:Fallback xmlns="">
      <p:transition spd="slow" advTm="3046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0-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610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4"/>
    </mc:Choice>
    <mc:Fallback xmlns="">
      <p:transition spd="slow" advTm="3384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0-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角丸四角形 3"/>
          <p:cNvSpPr/>
          <p:nvPr/>
        </p:nvSpPr>
        <p:spPr>
          <a:xfrm>
            <a:off x="5508104" y="695369"/>
            <a:ext cx="3456384" cy="1512168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ja-JP" altLang="en-US" sz="2400" b="1" dirty="0">
                <a:solidFill>
                  <a:srgbClr val="00B05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ウソ</a:t>
            </a:r>
            <a:r>
              <a:rPr lang="ja-JP" altLang="en-US" sz="2400" b="1" dirty="0" smtClean="0">
                <a:solidFill>
                  <a:srgbClr val="00B05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のお知らせを出してお金をだまし取ろうとする</a:t>
            </a:r>
            <a:endParaRPr kumimoji="1" lang="ja-JP" altLang="en-US" sz="2400" b="1" dirty="0">
              <a:solidFill>
                <a:srgbClr val="00B05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pic>
        <p:nvPicPr>
          <p:cNvPr id="5" name="図 4" descr="画面の領域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0274">
            <a:off x="3845872" y="3004880"/>
            <a:ext cx="721921" cy="65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17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3"/>
    </mc:Choice>
    <mc:Fallback xmlns="">
      <p:transition spd="slow" advTm="4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0-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角丸四角形 3"/>
          <p:cNvSpPr/>
          <p:nvPr/>
        </p:nvSpPr>
        <p:spPr>
          <a:xfrm>
            <a:off x="5515453" y="908720"/>
            <a:ext cx="3456384" cy="1512168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ja-JP" altLang="en-US" sz="2400" b="1" dirty="0">
                <a:solidFill>
                  <a:srgbClr val="00B05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詐欺</a:t>
            </a:r>
            <a:r>
              <a:rPr kumimoji="1" lang="ja-JP" altLang="en-US" sz="2400" b="1" dirty="0" smtClean="0">
                <a:solidFill>
                  <a:srgbClr val="00B05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ってやつだね</a:t>
            </a:r>
            <a:endParaRPr kumimoji="1" lang="ja-JP" altLang="en-US" sz="2400" b="1" dirty="0">
              <a:solidFill>
                <a:srgbClr val="00B05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626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9"/>
    </mc:Choice>
    <mc:Fallback xmlns="">
      <p:transition spd="slow" advTm="2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0-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4067944" y="959515"/>
            <a:ext cx="1008112" cy="511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3527884" y="2060848"/>
            <a:ext cx="1440160" cy="2808312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kumimoji="1" lang="ja-JP" altLang="en-US" sz="48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サ ギ</a:t>
            </a:r>
            <a:endParaRPr kumimoji="1" lang="ja-JP" altLang="en-US" sz="48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6" name="角丸四角形 5"/>
          <p:cNvSpPr/>
          <p:nvPr/>
        </p:nvSpPr>
        <p:spPr>
          <a:xfrm>
            <a:off x="3635896" y="4293096"/>
            <a:ext cx="1224136" cy="576064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en-US" altLang="ja-JP" sz="4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!?</a:t>
            </a:r>
            <a:endParaRPr kumimoji="1" lang="ja-JP" altLang="en-US" sz="4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3203848" y="347116"/>
            <a:ext cx="3024336" cy="908720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ja-JP" altLang="en-US" sz="4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詐 欺</a:t>
            </a:r>
            <a:r>
              <a:rPr lang="en-US" altLang="ja-JP" sz="4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!?</a:t>
            </a:r>
            <a:endParaRPr kumimoji="1" lang="ja-JP" altLang="en-US" sz="4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513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0"/>
    </mc:Choice>
    <mc:Fallback xmlns="">
      <p:transition spd="slow" advTm="2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0-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角丸四角形 3"/>
          <p:cNvSpPr/>
          <p:nvPr/>
        </p:nvSpPr>
        <p:spPr>
          <a:xfrm>
            <a:off x="5508104" y="695369"/>
            <a:ext cx="3456384" cy="1512168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ja-JP" altLang="en-US" sz="2400" b="1" dirty="0" smtClean="0">
                <a:solidFill>
                  <a:srgbClr val="00B05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この会員ってやつになった覚えはある？</a:t>
            </a:r>
            <a:endParaRPr kumimoji="1" lang="ja-JP" altLang="en-US" sz="2400" b="1" dirty="0">
              <a:solidFill>
                <a:srgbClr val="00B05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pic>
        <p:nvPicPr>
          <p:cNvPr id="5" name="図 4" descr="画面の領域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0274">
            <a:off x="3845872" y="3004880"/>
            <a:ext cx="721921" cy="65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8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4"/>
    </mc:Choice>
    <mc:Fallback xmlns="">
      <p:transition spd="slow" advTm="2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0-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4067944" y="959515"/>
            <a:ext cx="1008112" cy="511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角丸四角形 6"/>
          <p:cNvSpPr/>
          <p:nvPr/>
        </p:nvSpPr>
        <p:spPr>
          <a:xfrm>
            <a:off x="3347864" y="116632"/>
            <a:ext cx="3456384" cy="1512168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ううん、登録なんて</a:t>
            </a:r>
            <a:endParaRPr kumimoji="1" lang="en-US" altLang="ja-JP" sz="2400" b="1" dirty="0" smtClean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algn="ctr"/>
            <a:r>
              <a:rPr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してないです･･･</a:t>
            </a:r>
            <a:endParaRPr kumimoji="1" lang="ja-JP" altLang="en-US" sz="2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395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5"/>
    </mc:Choice>
    <mc:Fallback xmlns="">
      <p:transition spd="slow" advTm="3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0-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図 4" descr="画面の領域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0274">
            <a:off x="3845872" y="3004880"/>
            <a:ext cx="721921" cy="654241"/>
          </a:xfrm>
          <a:prstGeom prst="rect">
            <a:avLst/>
          </a:prstGeom>
        </p:spPr>
      </p:pic>
      <p:sp>
        <p:nvSpPr>
          <p:cNvPr id="6" name="角丸四角形 5"/>
          <p:cNvSpPr/>
          <p:nvPr/>
        </p:nvSpPr>
        <p:spPr>
          <a:xfrm>
            <a:off x="5515453" y="908720"/>
            <a:ext cx="3456384" cy="1512168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ja-JP" altLang="en-US" sz="2400" b="1" dirty="0" smtClean="0">
                <a:solidFill>
                  <a:srgbClr val="00B05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だったら気にしなくていいと思うよ！</a:t>
            </a:r>
            <a:endParaRPr kumimoji="1" lang="ja-JP" altLang="en-US" sz="2400" b="1" dirty="0">
              <a:solidFill>
                <a:srgbClr val="00B05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761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9"/>
    </mc:Choice>
    <mc:Fallback xmlns="">
      <p:transition spd="slow" advTm="2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0-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角丸四角形 3"/>
          <p:cNvSpPr/>
          <p:nvPr/>
        </p:nvSpPr>
        <p:spPr>
          <a:xfrm>
            <a:off x="5515453" y="908720"/>
            <a:ext cx="3456384" cy="1512168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ja-JP" altLang="en-US" sz="2400" b="1" dirty="0" smtClean="0">
                <a:solidFill>
                  <a:srgbClr val="00B05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この画面を消して</a:t>
            </a:r>
            <a:endParaRPr kumimoji="1" lang="en-US" altLang="ja-JP" sz="2400" b="1" dirty="0" smtClean="0">
              <a:solidFill>
                <a:srgbClr val="00B05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algn="ctr"/>
            <a:r>
              <a:rPr kumimoji="1" lang="ja-JP" altLang="en-US" sz="2400" b="1" dirty="0" smtClean="0">
                <a:solidFill>
                  <a:srgbClr val="00B05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あげよう！</a:t>
            </a:r>
            <a:endParaRPr kumimoji="1" lang="ja-JP" altLang="en-US" sz="2400" b="1" dirty="0">
              <a:solidFill>
                <a:srgbClr val="00B05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851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0"/>
    </mc:Choice>
    <mc:Fallback xmlns="">
      <p:transition spd="slow" advTm="4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-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1115616" y="888292"/>
            <a:ext cx="3960317" cy="1492820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ja-JP" altLang="en-US" sz="2400" b="1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まじ、おもしろいよ！</a:t>
            </a:r>
            <a:endParaRPr kumimoji="1" lang="en-US" altLang="ja-JP" sz="2400" b="1" dirty="0" smtClean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algn="ctr"/>
            <a:r>
              <a:rPr lang="ja-JP" alt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みなきゃそんだ</a:t>
            </a:r>
            <a:r>
              <a:rPr lang="ja-JP" altLang="en-US" sz="2400" b="1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よ！</a:t>
            </a:r>
            <a:endParaRPr kumimoji="1" lang="en-US" altLang="ja-JP" sz="2400" b="1" dirty="0" smtClean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056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80"/>
    </mc:Choice>
    <mc:Fallback xmlns="">
      <p:transition spd="slow" advTm="758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1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4283968" y="5805264"/>
            <a:ext cx="4320480" cy="1123020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ja-JP" altLang="en-US" sz="2400" b="1" dirty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ありがとう</a:t>
            </a:r>
            <a:r>
              <a:rPr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ございます！</a:t>
            </a:r>
            <a:endParaRPr kumimoji="1" lang="ja-JP" altLang="en-US" sz="2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097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8"/>
    </mc:Choice>
    <mc:Fallback xmlns="">
      <p:transition spd="slow" advTm="2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1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角丸四角形 3"/>
          <p:cNvSpPr/>
          <p:nvPr/>
        </p:nvSpPr>
        <p:spPr>
          <a:xfrm>
            <a:off x="-3111" y="5846336"/>
            <a:ext cx="4320480" cy="1123020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お兄ちゃん、スゴーイ！</a:t>
            </a:r>
            <a:endParaRPr kumimoji="1" lang="ja-JP" altLang="en-US" sz="2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895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4"/>
    </mc:Choice>
    <mc:Fallback xmlns="">
      <p:transition spd="slow" advTm="2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0" y="548680"/>
            <a:ext cx="1728192" cy="6055568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r>
              <a:rPr lang="ja-JP" altLang="en-US" sz="2400" b="1" dirty="0" smtClean="0">
                <a:solidFill>
                  <a:srgbClr val="00B05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違法な</a:t>
            </a:r>
            <a:r>
              <a:rPr lang="ja-JP" altLang="en-US" sz="2400" b="1" dirty="0">
                <a:solidFill>
                  <a:srgbClr val="00B05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ドラマ</a:t>
            </a:r>
            <a:r>
              <a:rPr lang="ja-JP" altLang="en-US" sz="2400" b="1" dirty="0" smtClean="0">
                <a:solidFill>
                  <a:srgbClr val="00B05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を</a:t>
            </a:r>
            <a:r>
              <a:rPr lang="ja-JP" altLang="en-US" sz="2400" b="1" dirty="0">
                <a:solidFill>
                  <a:srgbClr val="00B05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ネット</a:t>
            </a:r>
            <a:r>
              <a:rPr lang="ja-JP" altLang="en-US" sz="2400" b="1" dirty="0" smtClean="0">
                <a:solidFill>
                  <a:srgbClr val="00B05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に載せる</a:t>
            </a:r>
            <a:r>
              <a:rPr lang="ja-JP" altLang="en-US" sz="2400" b="1" dirty="0">
                <a:solidFill>
                  <a:srgbClr val="00B05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こと</a:t>
            </a:r>
            <a:r>
              <a:rPr lang="ja-JP" altLang="en-US" sz="2400" b="1" dirty="0" smtClean="0">
                <a:solidFill>
                  <a:srgbClr val="00B05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は法律</a:t>
            </a:r>
            <a:r>
              <a:rPr lang="ja-JP" altLang="en-US" sz="2400" b="1" dirty="0">
                <a:solidFill>
                  <a:srgbClr val="00B05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違反</a:t>
            </a:r>
            <a:r>
              <a:rPr lang="ja-JP" altLang="en-US" sz="2400" b="1" dirty="0" smtClean="0">
                <a:solidFill>
                  <a:srgbClr val="00B05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だ</a:t>
            </a:r>
            <a:r>
              <a:rPr lang="ja-JP" altLang="en-US" sz="2400" b="1" dirty="0">
                <a:solidFill>
                  <a:srgbClr val="00B05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！</a:t>
            </a:r>
            <a:endParaRPr kumimoji="1" lang="ja-JP" altLang="en-US" sz="2400" b="1" dirty="0">
              <a:solidFill>
                <a:srgbClr val="00B05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1043608" y="548680"/>
            <a:ext cx="1656184" cy="6055568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r>
              <a:rPr kumimoji="1" lang="ja-JP" altLang="en-US" sz="2400" b="1" dirty="0" smtClean="0">
                <a:solidFill>
                  <a:srgbClr val="00B05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違法なドラマとか見ちゃだめだからな。</a:t>
            </a:r>
            <a:endParaRPr kumimoji="1" lang="ja-JP" altLang="en-US" sz="2400" b="1" dirty="0">
              <a:solidFill>
                <a:srgbClr val="00B05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399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58"/>
    </mc:Choice>
    <mc:Fallback xmlns="">
      <p:transition spd="slow" advTm="9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2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0" y="685800"/>
            <a:ext cx="3096344" cy="943000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えっ･･･そうなの？</a:t>
            </a:r>
            <a:endParaRPr kumimoji="1" lang="ja-JP" altLang="en-US" sz="2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123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0"/>
    </mc:Choice>
    <mc:Fallback xmlns="">
      <p:transition spd="slow" advTm="3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2-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1564248" y="116631"/>
            <a:ext cx="5888072" cy="823805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ja-JP" altLang="en-US" sz="2400" b="1" dirty="0" smtClean="0">
                <a:solidFill>
                  <a:srgbClr val="00B05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こういう失敗をしないためにも、</a:t>
            </a:r>
            <a:endParaRPr kumimoji="1" lang="en-US" altLang="ja-JP" sz="2400" b="1" dirty="0" smtClean="0">
              <a:solidFill>
                <a:srgbClr val="00B05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algn="ctr"/>
            <a:r>
              <a:rPr kumimoji="1" lang="ja-JP" altLang="en-US" sz="2400" b="1" dirty="0" smtClean="0">
                <a:solidFill>
                  <a:srgbClr val="00B05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ネット上の違法ドラマとかみるなよ！</a:t>
            </a:r>
            <a:endParaRPr kumimoji="1" lang="ja-JP" altLang="en-US" sz="2400" b="1" dirty="0">
              <a:solidFill>
                <a:srgbClr val="00B05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6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7"/>
    </mc:Choice>
    <mc:Fallback xmlns="">
      <p:transition spd="slow" advTm="5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2-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5278839" y="5915000"/>
            <a:ext cx="3888432" cy="943000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はい、わかりました。</a:t>
            </a:r>
            <a:endParaRPr kumimoji="1" lang="en-US" altLang="ja-JP" sz="2400" b="1" dirty="0" smtClean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ごめんなさい･･･</a:t>
            </a:r>
            <a:endParaRPr kumimoji="1" lang="ja-JP" altLang="en-US" sz="2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641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3"/>
    </mc:Choice>
    <mc:Fallback xmlns="">
      <p:transition spd="slow" advTm="4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2-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角丸四角形 3"/>
          <p:cNvSpPr/>
          <p:nvPr/>
        </p:nvSpPr>
        <p:spPr>
          <a:xfrm>
            <a:off x="-108520" y="6012056"/>
            <a:ext cx="5616624" cy="943000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ごめんね。私も知らなかった･･･</a:t>
            </a:r>
            <a:endParaRPr kumimoji="1" lang="ja-JP" altLang="en-US" sz="2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739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2-2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図 3" descr="画面の領域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0274">
            <a:off x="3753457" y="3101879"/>
            <a:ext cx="721921" cy="654241"/>
          </a:xfrm>
          <a:prstGeom prst="rect">
            <a:avLst/>
          </a:prstGeom>
        </p:spPr>
      </p:pic>
      <p:sp>
        <p:nvSpPr>
          <p:cNvPr id="5" name="角丸四角形 4"/>
          <p:cNvSpPr/>
          <p:nvPr/>
        </p:nvSpPr>
        <p:spPr>
          <a:xfrm>
            <a:off x="1564248" y="116631"/>
            <a:ext cx="5888072" cy="823805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ja-JP" altLang="en-US" sz="2400" b="1" dirty="0" smtClean="0">
                <a:solidFill>
                  <a:srgbClr val="00B05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お金を払う前でよかったよ。これからは気を付けるんだぞ</a:t>
            </a:r>
            <a:r>
              <a:rPr kumimoji="1" lang="en-US" altLang="ja-JP" sz="2400" b="1" dirty="0" smtClean="0">
                <a:solidFill>
                  <a:srgbClr val="00B05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!!</a:t>
            </a:r>
            <a:endParaRPr kumimoji="1" lang="ja-JP" altLang="en-US" sz="2400" b="1" dirty="0">
              <a:solidFill>
                <a:srgbClr val="00B05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pic>
        <p:nvPicPr>
          <p:cNvPr id="3" name="seriou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000" out="2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40552" y="32264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11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642" numSld="79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B-com\AppData\Local\Microsoft\Windows\Temporary Internet Files\Content.IE5\P89Y87EJ\MC900056377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66" y="4408120"/>
            <a:ext cx="3314169" cy="270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図 15" descr="画面の領域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852936"/>
            <a:ext cx="2915057" cy="3505690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-41742" y="0"/>
            <a:ext cx="9185742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+mj-ea"/>
                <a:ea typeface="+mj-ea"/>
              </a:rPr>
              <a:t>消費生活</a:t>
            </a:r>
            <a:r>
              <a:rPr lang="ja-JP" altLang="en-US" sz="3600" dirty="0" smtClean="0">
                <a:latin typeface="+mj-ea"/>
                <a:ea typeface="+mj-ea"/>
              </a:rPr>
              <a:t>センターから</a:t>
            </a:r>
            <a:r>
              <a:rPr lang="ja-JP" altLang="en-US" sz="3600" dirty="0">
                <a:latin typeface="+mj-ea"/>
                <a:ea typeface="+mj-ea"/>
              </a:rPr>
              <a:t>のアドバイス</a:t>
            </a:r>
          </a:p>
        </p:txBody>
      </p:sp>
      <p:sp>
        <p:nvSpPr>
          <p:cNvPr id="3" name="雲形吹き出し 2"/>
          <p:cNvSpPr/>
          <p:nvPr/>
        </p:nvSpPr>
        <p:spPr>
          <a:xfrm>
            <a:off x="467544" y="764703"/>
            <a:ext cx="7056783" cy="4680519"/>
          </a:xfrm>
          <a:prstGeom prst="cloudCallout">
            <a:avLst>
              <a:gd name="adj1" fmla="val 38340"/>
              <a:gd name="adj2" fmla="val 65101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7174">
            <a:off x="1981240" y="4398653"/>
            <a:ext cx="4029389" cy="2417633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1171648" y="1358130"/>
            <a:ext cx="6058583" cy="3373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2800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「お金を払わないと自宅に取り立てに行く、法的手段に出る」などと、脅迫されても絶対</a:t>
            </a:r>
            <a:r>
              <a:rPr lang="ja-JP" altLang="en-US" sz="2800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にこちらから連絡したり、お金</a:t>
            </a:r>
            <a:r>
              <a:rPr lang="ja-JP" altLang="en-US" sz="2800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を払ってはいけません</a:t>
            </a:r>
            <a:r>
              <a:rPr lang="ja-JP" altLang="en-US" sz="2800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。相手の誘いにのらないよう注意しましょう</a:t>
            </a:r>
            <a:endParaRPr lang="en-US" altLang="ja-JP" sz="28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383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0"/>
          <a:stretch/>
        </p:blipFill>
        <p:spPr>
          <a:xfrm>
            <a:off x="787706" y="908720"/>
            <a:ext cx="7596317" cy="5587095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13074" y="116631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 smtClean="0"/>
              <a:t>☆トラブルにあったと思ったら・・・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515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-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5125908" y="811875"/>
            <a:ext cx="4009381" cy="1197892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本当！</a:t>
            </a:r>
            <a:endParaRPr lang="en-US" altLang="ja-JP" sz="2400" b="1" dirty="0" smtClean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algn="ctr"/>
            <a:r>
              <a:rPr kumimoji="1" lang="ja-JP" altLang="en-US" sz="2400" b="1" dirty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来週</a:t>
            </a:r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から絶対みる！</a:t>
            </a:r>
            <a:endParaRPr kumimoji="1" lang="ja-JP" altLang="en-US" sz="2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966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2"/>
    </mc:Choice>
    <mc:Fallback xmlns="">
      <p:transition spd="slow" advTm="3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-2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角丸四角形 2"/>
          <p:cNvSpPr/>
          <p:nvPr/>
        </p:nvSpPr>
        <p:spPr>
          <a:xfrm>
            <a:off x="5125908" y="811875"/>
            <a:ext cx="4009381" cy="1197892"/>
          </a:xfrm>
          <a:prstGeom prst="roundRect">
            <a:avLst>
              <a:gd name="adj" fmla="val 25273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でも、いくつか放送終わっているよね</a:t>
            </a:r>
            <a:endParaRPr kumimoji="1" lang="ja-JP" altLang="en-US" sz="2400" b="1" dirty="0">
              <a:solidFill>
                <a:schemeClr val="tx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169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2"/>
    </mc:Choice>
    <mc:Fallback xmlns="">
      <p:transition spd="slow" advTm="4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1752</TotalTime>
  <Words>729</Words>
  <Application>Microsoft Office PowerPoint</Application>
  <PresentationFormat>画面に合わせる (4:3)</PresentationFormat>
  <Paragraphs>117</Paragraphs>
  <Slides>79</Slides>
  <Notes>0</Notes>
  <HiddenSlides>0</HiddenSlides>
  <MMClips>2</MMClips>
  <ScaleCrop>false</ScaleCrop>
  <HeadingPairs>
    <vt:vector size="4" baseType="variant">
      <vt:variant>
        <vt:lpstr>テーマ</vt:lpstr>
      </vt:variant>
      <vt:variant>
        <vt:i4>2</vt:i4>
      </vt:variant>
      <vt:variant>
        <vt:lpstr>スライド タイトル</vt:lpstr>
      </vt:variant>
      <vt:variant>
        <vt:i4>79</vt:i4>
      </vt:variant>
    </vt:vector>
  </HeadingPairs>
  <TitlesOfParts>
    <vt:vector size="81" baseType="lpstr">
      <vt:lpstr>Office ​​テーマ</vt:lpstr>
      <vt:lpstr>1_Office ​​テーマ</vt:lpstr>
      <vt:lpstr>不当請求編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フォト アルバム</dc:title>
  <dc:creator>NB-com</dc:creator>
  <cp:lastModifiedBy>Lenovo18</cp:lastModifiedBy>
  <cp:revision>103</cp:revision>
  <dcterms:created xsi:type="dcterms:W3CDTF">2014-01-20T21:06:19Z</dcterms:created>
  <dcterms:modified xsi:type="dcterms:W3CDTF">2014-03-08T04:56:08Z</dcterms:modified>
</cp:coreProperties>
</file>