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8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64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1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4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177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25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62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54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94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81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9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36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73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59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6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0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9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4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1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69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9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5157633-C4A5-46AB-8322-B2FE92F8CF82}" type="datetimeFigureOut">
              <a:rPr lang="ja-JP" altLang="en-US" smtClean="0">
                <a:solidFill>
                  <a:srgbClr val="465E9C"/>
                </a:solidFill>
              </a:rPr>
              <a:pPr/>
              <a:t>2014/2/20</a:t>
            </a:fld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ja-JP" alt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E77336C-81E1-46C9-B61D-E6DA35FE4F96}" type="slidenum">
              <a:rPr lang="ja-JP" altLang="en-US" smtClean="0">
                <a:solidFill>
                  <a:srgbClr val="465E9C"/>
                </a:solidFill>
              </a:rPr>
              <a:pPr/>
              <a:t>‹#›</a:t>
            </a:fld>
            <a:endParaRPr lang="ja-JP" alt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68544-6183-4E75-8C21-CC77A7ABB01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2014/2/20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7B4A-005D-4A3C-83CC-1FE4C503F2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1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560840" cy="186308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チケット詐欺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～</a:t>
            </a:r>
            <a:r>
              <a:rPr lang="ja-JP" altLang="en-US" dirty="0" smtClean="0"/>
              <a:t>解説編～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5936" y="5717287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solidFill>
                  <a:prstClr val="black"/>
                </a:solidFill>
                <a:latin typeface="Constantia"/>
                <a:ea typeface="HGS明朝E"/>
              </a:rPr>
              <a:t>制作</a:t>
            </a:r>
            <a:r>
              <a:rPr lang="ja-JP" altLang="en-US" sz="2000" dirty="0">
                <a:solidFill>
                  <a:prstClr val="black"/>
                </a:solidFill>
                <a:latin typeface="Constantia"/>
                <a:ea typeface="HGS明朝E"/>
              </a:rPr>
              <a:t>：</a:t>
            </a:r>
            <a:r>
              <a:rPr lang="en-US" altLang="ja-JP" sz="2000" dirty="0">
                <a:solidFill>
                  <a:prstClr val="black"/>
                </a:solidFill>
                <a:latin typeface="Constantia"/>
                <a:ea typeface="HGS明朝E"/>
              </a:rPr>
              <a:t>NPO</a:t>
            </a:r>
            <a:r>
              <a:rPr lang="ja-JP" altLang="en-US" sz="2000" dirty="0">
                <a:solidFill>
                  <a:prstClr val="black"/>
                </a:solidFill>
                <a:latin typeface="Constantia"/>
                <a:ea typeface="HGS明朝E"/>
              </a:rPr>
              <a:t>法人ＩＴサポートさが</a:t>
            </a:r>
          </a:p>
        </p:txBody>
      </p:sp>
    </p:spTree>
    <p:extLst>
      <p:ext uri="{BB962C8B-B14F-4D97-AF65-F5344CB8AC3E}">
        <p14:creationId xmlns:p14="http://schemas.microsoft.com/office/powerpoint/2010/main" val="592788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3779912" y="2420888"/>
            <a:ext cx="2088232" cy="608001"/>
          </a:xfrm>
          <a:prstGeom prst="ellipse">
            <a:avLst/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2267744" y="3284984"/>
            <a:ext cx="1512168" cy="648072"/>
          </a:xfrm>
          <a:prstGeom prst="ellipse">
            <a:avLst/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459432"/>
            <a:ext cx="65" cy="27699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black"/>
              </a:solidFill>
              <a:latin typeface="Arial" charset="0"/>
              <a:cs typeface="ＭＳ Ｐゴシック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8040" y="653787"/>
            <a:ext cx="7494360" cy="830997"/>
          </a:xfrm>
          <a:prstGeom prst="rect">
            <a:avLst/>
          </a:prstGeom>
          <a:noFill/>
          <a:ln w="12700">
            <a:noFill/>
            <a:prstDash val="lgDashDotDot"/>
          </a:ln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ja-JP" altLang="en-US" sz="4800" b="1" u="dbl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0070C0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</a:rPr>
              <a:t>詐欺に遭わないための対策</a:t>
            </a:r>
            <a:endParaRPr lang="ja-JP" altLang="en-US" sz="4800" b="1" u="dbl" spc="50" dirty="0">
              <a:ln w="12700" cmpd="sng">
                <a:solidFill>
                  <a:srgbClr val="00B050"/>
                </a:solidFill>
                <a:prstDash val="solid"/>
              </a:ln>
              <a:solidFill>
                <a:srgbClr val="0070C0"/>
              </a:solidFill>
              <a:effectLst>
                <a:glow rad="101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8040" y="1717961"/>
            <a:ext cx="5955328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◆</a:t>
            </a:r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決して</a:t>
            </a:r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先に金銭を</a:t>
            </a:r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振り込まない！！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8040" y="2492896"/>
            <a:ext cx="7638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</a:rPr>
              <a:t>商品</a:t>
            </a:r>
            <a:r>
              <a:rPr lang="ja-JP" altLang="en-US" sz="2800" dirty="0">
                <a:solidFill>
                  <a:prstClr val="black"/>
                </a:solidFill>
              </a:rPr>
              <a:t>の取引方法は、「直接手渡し」、</a:t>
            </a:r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ja-JP" altLang="en-US" sz="2800" dirty="0">
                <a:solidFill>
                  <a:prstClr val="black"/>
                </a:solidFill>
              </a:rPr>
              <a:t>または「中身の見える封筒（透明封筒）にチケットを入れて、代金引換」で郵送してもらう。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8040" y="4869160"/>
            <a:ext cx="7638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</a:rPr>
              <a:t>もしも、相手がこれを嫌がった場合や、</a:t>
            </a:r>
            <a:r>
              <a:rPr lang="ja-JP" altLang="en-US" sz="2800" dirty="0">
                <a:solidFill>
                  <a:prstClr val="black"/>
                </a:solidFill>
                <a:uFill>
                  <a:solidFill>
                    <a:srgbClr val="0070C0"/>
                  </a:solidFill>
                </a:uFill>
              </a:rPr>
              <a:t>「何かおかしい」</a:t>
            </a:r>
            <a:r>
              <a:rPr lang="ja-JP" altLang="en-US" sz="2800" dirty="0">
                <a:solidFill>
                  <a:prstClr val="black"/>
                </a:solidFill>
              </a:rPr>
              <a:t>と少しでも</a:t>
            </a:r>
            <a:r>
              <a:rPr lang="ja-JP" altLang="en-US" sz="2800" dirty="0">
                <a:solidFill>
                  <a:srgbClr val="7030A0"/>
                </a:solidFill>
              </a:rPr>
              <a:t>不安</a:t>
            </a:r>
            <a:r>
              <a:rPr lang="ja-JP" altLang="en-US" sz="2800" dirty="0">
                <a:solidFill>
                  <a:prstClr val="black"/>
                </a:solidFill>
              </a:rPr>
              <a:t>を感じた時は、</a:t>
            </a:r>
            <a:r>
              <a:rPr lang="ja-JP" altLang="en-US" sz="2800" u="heavy" dirty="0">
                <a:solidFill>
                  <a:prstClr val="black"/>
                </a:solidFill>
                <a:uFill>
                  <a:solidFill>
                    <a:srgbClr val="0070C0"/>
                  </a:solidFill>
                </a:uFill>
              </a:rPr>
              <a:t>取引を</a:t>
            </a:r>
            <a:r>
              <a:rPr lang="ja-JP" altLang="en-US" sz="2800" u="heavy" dirty="0">
                <a:solidFill>
                  <a:srgbClr val="FF0000"/>
                </a:solidFill>
                <a:uFill>
                  <a:solidFill>
                    <a:srgbClr val="0070C0"/>
                  </a:solidFill>
                </a:uFill>
              </a:rPr>
              <a:t>中断</a:t>
            </a:r>
            <a:r>
              <a:rPr lang="ja-JP" altLang="en-US" sz="2800" u="heavy" dirty="0">
                <a:solidFill>
                  <a:prstClr val="black"/>
                </a:solidFill>
                <a:uFill>
                  <a:solidFill>
                    <a:srgbClr val="0070C0"/>
                  </a:solidFill>
                </a:uFill>
              </a:rPr>
              <a:t>し第三者（掲示板管理者など）に相談・通報をする。</a:t>
            </a:r>
            <a:endParaRPr lang="ja-JP" altLang="en-US" sz="2800" u="heavy" dirty="0">
              <a:solidFill>
                <a:prstClr val="black"/>
              </a:solidFill>
              <a:uFill>
                <a:solidFill>
                  <a:srgbClr val="0070C0"/>
                </a:solidFill>
              </a:u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51920" y="3877891"/>
            <a:ext cx="861774" cy="1063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solidFill>
                  <a:prstClr val="black"/>
                </a:solidFill>
              </a:rPr>
              <a:t>・・・</a:t>
            </a:r>
            <a:endParaRPr lang="ja-JP" alt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459432"/>
            <a:ext cx="65" cy="27699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black"/>
              </a:solidFill>
              <a:latin typeface="Arial" charset="0"/>
              <a:cs typeface="ＭＳ Ｐゴシック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8040" y="653787"/>
            <a:ext cx="7494360" cy="830997"/>
          </a:xfrm>
          <a:prstGeom prst="rect">
            <a:avLst/>
          </a:prstGeom>
          <a:noFill/>
          <a:ln w="12700">
            <a:noFill/>
            <a:prstDash val="lgDashDotDot"/>
          </a:ln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ja-JP" altLang="en-US" sz="4800" b="1" u="dbl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0070C0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</a:rPr>
              <a:t>詐欺に遭わないための対策</a:t>
            </a:r>
            <a:endParaRPr lang="ja-JP" altLang="en-US" sz="4800" b="1" u="dbl" spc="50" dirty="0">
              <a:ln w="12700" cmpd="sng">
                <a:solidFill>
                  <a:srgbClr val="00B050"/>
                </a:solidFill>
                <a:prstDash val="solid"/>
              </a:ln>
              <a:solidFill>
                <a:srgbClr val="0070C0"/>
              </a:solidFill>
              <a:effectLst>
                <a:glow rad="101600">
                  <a:srgbClr val="9BBB59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8040" y="1717961"/>
            <a:ext cx="5955328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◆その他のチェック項目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8040" y="2604968"/>
            <a:ext cx="77103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１．電話をかけてもいつも出ない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２．口座名義と名乗っている氏名が違う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３．振込指定している銀行・支店名と、教えてもらった住所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</a:rPr>
              <a:t>　が全然違う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４</a:t>
            </a:r>
            <a:r>
              <a:rPr lang="ja-JP" altLang="en-US" sz="2400" dirty="0">
                <a:solidFill>
                  <a:prstClr val="black"/>
                </a:solidFill>
              </a:rPr>
              <a:t>．最初のメールで、いきなり口座番号を伝えてきた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５．なかなか郵送しようとしない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６．入金をやたら</a:t>
            </a:r>
            <a:r>
              <a:rPr lang="ja-JP" altLang="en-US" sz="2400" dirty="0">
                <a:solidFill>
                  <a:prstClr val="black"/>
                </a:solidFill>
              </a:rPr>
              <a:t>急がせる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</a:rPr>
              <a:t>　（</a:t>
            </a:r>
            <a:r>
              <a:rPr lang="ja-JP" altLang="en-US" sz="2400" dirty="0">
                <a:solidFill>
                  <a:prstClr val="black"/>
                </a:solidFill>
              </a:rPr>
              <a:t>「○日までに振り込みが無いと違う人に譲る」など）</a:t>
            </a:r>
            <a:endParaRPr lang="en-US" altLang="ja-JP" sz="2400" dirty="0">
              <a:solidFill>
                <a:prstClr val="black"/>
              </a:solidFill>
            </a:endParaRPr>
          </a:p>
          <a:p>
            <a:r>
              <a:rPr lang="ja-JP" altLang="en-US" sz="2400" dirty="0">
                <a:solidFill>
                  <a:prstClr val="black"/>
                </a:solidFill>
              </a:rPr>
              <a:t>７．メールの文章や、言っていることが二転三転</a:t>
            </a:r>
            <a:r>
              <a:rPr lang="ja-JP" altLang="en-US" sz="2400" dirty="0">
                <a:solidFill>
                  <a:prstClr val="black"/>
                </a:solidFill>
              </a:rPr>
              <a:t>する</a:t>
            </a:r>
            <a:endParaRPr lang="en-US" altLang="ja-JP" sz="24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Lenovo10\AppData\Local\Microsoft\Windows\Temporary Internet Files\Content.IE5\1ZV7HAUJ\MM9002347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802" y="1484784"/>
            <a:ext cx="12382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enovo10\AppData\Local\Microsoft\Windows\Temporary Internet Files\Content.IE5\AWQLIJYS\MC9004235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74242"/>
            <a:ext cx="491947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912260" y="6021288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など</a:t>
            </a:r>
            <a:r>
              <a:rPr lang="ja-JP" altLang="en-US" sz="2400" dirty="0" err="1">
                <a:solidFill>
                  <a:prstClr val="black"/>
                </a:solidFill>
              </a:rPr>
              <a:t>。。。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76800" y="655200"/>
            <a:ext cx="7639616" cy="830997"/>
          </a:xfrm>
          <a:prstGeom prst="rect">
            <a:avLst/>
          </a:prstGeom>
          <a:noFill/>
          <a:ln w="12700">
            <a:noFill/>
            <a:prstDash val="lgDashDotDot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u="dbl" spc="50" dirty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rgbClr val="F79646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uFill>
                  <a:solidFill>
                    <a:srgbClr val="FF0000"/>
                  </a:solidFill>
                </a:uFill>
              </a:rPr>
              <a:t>被害に遭った場合の対応</a:t>
            </a:r>
            <a:endParaRPr lang="ja-JP" altLang="en-US" sz="4800" b="1" u="dbl" spc="50" dirty="0">
              <a:ln w="12700" cmpd="sng">
                <a:solidFill>
                  <a:srgbClr val="7030A0"/>
                </a:solidFill>
                <a:prstDash val="solid"/>
              </a:ln>
              <a:solidFill>
                <a:srgbClr val="F79646"/>
              </a:solidFill>
              <a:effectLst>
                <a:glow rad="63500">
                  <a:srgbClr val="C0504D">
                    <a:satMod val="175000"/>
                    <a:alpha val="40000"/>
                  </a:srgbClr>
                </a:glo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8040" y="1717961"/>
            <a:ext cx="4037976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◆メールで推測してみる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8040" y="2269321"/>
            <a:ext cx="5838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</a:rPr>
              <a:t>「お金が届いてない」「すでに商品は送った」など言い訳のメールが返ってくる場合は、</a:t>
            </a:r>
            <a:r>
              <a:rPr lang="ja-JP" altLang="en-US" sz="2000" b="1" dirty="0">
                <a:solidFill>
                  <a:srgbClr val="7030A0"/>
                </a:solidFill>
                <a:uFill>
                  <a:solidFill>
                    <a:srgbClr val="7030A0"/>
                  </a:solidFill>
                </a:uFill>
              </a:rPr>
              <a:t>「商品を送らないなら警察に被害届を出す」</a:t>
            </a:r>
            <a:r>
              <a:rPr lang="ja-JP" altLang="en-US" sz="2000" b="1" dirty="0">
                <a:solidFill>
                  <a:srgbClr val="7030A0"/>
                </a:solidFill>
              </a:rPr>
              <a:t>「証拠はある」</a:t>
            </a:r>
            <a:r>
              <a:rPr lang="ja-JP" altLang="en-US" sz="2000" dirty="0">
                <a:solidFill>
                  <a:prstClr val="black"/>
                </a:solidFill>
              </a:rPr>
              <a:t>と言ってみる。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8040" y="3356992"/>
            <a:ext cx="4542032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◆電話で詐欺者と話す場合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8040" y="5011435"/>
            <a:ext cx="5838176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◆同じ被害に遭った仲間を見つける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6800" y="5589240"/>
            <a:ext cx="7639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</a:rPr>
              <a:t>被害に遭った掲示板等で「詐欺に遭いました。被害を受けた方いませんか？」 等と同じ被害に遭った仲間を探し、</a:t>
            </a:r>
            <a:r>
              <a:rPr lang="ja-JP" altLang="en-US" sz="2000" dirty="0">
                <a:solidFill>
                  <a:srgbClr val="0070C0"/>
                </a:solidFill>
              </a:rPr>
              <a:t>情報交換</a:t>
            </a:r>
            <a:r>
              <a:rPr lang="ja-JP" altLang="en-US" sz="2000" dirty="0">
                <a:solidFill>
                  <a:prstClr val="black"/>
                </a:solidFill>
              </a:rPr>
              <a:t>する事で、新たな情報を得られる可能性がある。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pic>
        <p:nvPicPr>
          <p:cNvPr id="2052" name="Picture 4" descr="C:\Users\Lenovo10\AppData\Local\Microsoft\Windows\Temporary Internet Files\Content.IE5\T9SKW7WX\MC9004293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00" y="1849142"/>
            <a:ext cx="1728216" cy="179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678040" y="3933056"/>
            <a:ext cx="7350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</a:rPr>
              <a:t>相手が女性だと逆切れしてやり過ごそうとする詐欺者が</a:t>
            </a:r>
            <a:r>
              <a:rPr lang="ja-JP" altLang="en-US" sz="2000" dirty="0">
                <a:solidFill>
                  <a:prstClr val="black"/>
                </a:solidFill>
              </a:rPr>
              <a:t>多いので、なるべく、相手への連絡は</a:t>
            </a:r>
            <a:r>
              <a:rPr lang="ja-JP" altLang="en-US" sz="2000" u="dbl" dirty="0">
                <a:solidFill>
                  <a:prstClr val="black"/>
                </a:solidFill>
                <a:uFill>
                  <a:solidFill>
                    <a:srgbClr val="FFFF00"/>
                  </a:solidFill>
                </a:uFill>
              </a:rPr>
              <a:t>女性ではなく</a:t>
            </a:r>
            <a:r>
              <a:rPr lang="ja-JP" altLang="en-US" sz="2000" b="1" u="dbl" dirty="0">
                <a:solidFill>
                  <a:srgbClr val="00B0F0"/>
                </a:solidFill>
                <a:uFill>
                  <a:solidFill>
                    <a:srgbClr val="FFFF00"/>
                  </a:solidFill>
                </a:uFill>
              </a:rPr>
              <a:t>男性</a:t>
            </a:r>
            <a:r>
              <a:rPr lang="ja-JP" altLang="en-US" sz="2000" dirty="0">
                <a:solidFill>
                  <a:prstClr val="black"/>
                </a:solidFill>
              </a:rPr>
              <a:t>にしてもらう。</a:t>
            </a:r>
            <a:endParaRPr lang="en-US" altLang="ja-JP" sz="2000" dirty="0">
              <a:solidFill>
                <a:prstClr val="black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冷静なやりとりの方が相手には効きます！！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76800" y="655200"/>
            <a:ext cx="7639616" cy="830997"/>
          </a:xfrm>
          <a:prstGeom prst="rect">
            <a:avLst/>
          </a:prstGeom>
          <a:noFill/>
          <a:ln w="12700">
            <a:noFill/>
            <a:prstDash val="lgDashDotDot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u="dbl" spc="50" dirty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rgbClr val="F79646"/>
                </a:solidFill>
                <a:effectLst>
                  <a:glow rad="63500">
                    <a:srgbClr val="C0504D">
                      <a:satMod val="175000"/>
                      <a:alpha val="40000"/>
                    </a:srgbClr>
                  </a:glow>
                </a:effectLst>
                <a:uFill>
                  <a:solidFill>
                    <a:srgbClr val="FF0000"/>
                  </a:solidFill>
                </a:uFill>
              </a:rPr>
              <a:t>被害に遭った場合の対応</a:t>
            </a:r>
            <a:endParaRPr lang="ja-JP" altLang="en-US" sz="4800" b="1" u="dbl" spc="50" dirty="0">
              <a:ln w="12700" cmpd="sng">
                <a:solidFill>
                  <a:srgbClr val="7030A0"/>
                </a:solidFill>
                <a:prstDash val="solid"/>
              </a:ln>
              <a:solidFill>
                <a:srgbClr val="F79646"/>
              </a:solidFill>
              <a:effectLst>
                <a:glow rad="63500">
                  <a:srgbClr val="C0504D">
                    <a:satMod val="175000"/>
                    <a:alpha val="40000"/>
                  </a:srgbClr>
                </a:glow>
              </a:effectLst>
              <a:uFill>
                <a:solidFill>
                  <a:srgbClr val="FF0000"/>
                </a:solidFill>
              </a:uFill>
            </a:endParaRPr>
          </a:p>
        </p:txBody>
      </p:sp>
      <p:pic>
        <p:nvPicPr>
          <p:cNvPr id="2050" name="Picture 2" descr="C:\Users\Lenovo10\AppData\Local\Microsoft\Windows\Temporary Internet Files\Content.IE5\1ZV7HAUJ\MC9002390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40" y="5149641"/>
            <a:ext cx="1373680" cy="73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enovo10\AppData\Local\Microsoft\Windows\Temporary Internet Files\Content.IE5\1ZV7HAUJ\MC9002334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17961"/>
            <a:ext cx="2520280" cy="296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78040" y="3986791"/>
            <a:ext cx="5190104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◆被害に遭ったと自覚した場合、すぐに警察に</a:t>
            </a:r>
            <a:r>
              <a:rPr lang="ja-JP" altLang="en-US" sz="2800" b="1" dirty="0">
                <a:solidFill>
                  <a:srgbClr val="FF0000"/>
                </a:solidFill>
                <a:latin typeface="Arial" charset="0"/>
                <a:cs typeface="ＭＳ Ｐゴシック" charset="-128"/>
              </a:rPr>
              <a:t>被害届</a:t>
            </a:r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を出す！！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3728" y="5149641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1F497D"/>
                </a:solidFill>
              </a:rPr>
              <a:t>金額が少額でも、被害がお金で無く物でも、被害者が子供でも必ず警察署に相談に行きましょう。</a:t>
            </a:r>
            <a:endParaRPr lang="ja-JP" altLang="en-US" sz="2000" dirty="0">
              <a:solidFill>
                <a:srgbClr val="1F497D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8040" y="1717961"/>
            <a:ext cx="4037976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Arial" charset="0"/>
                <a:cs typeface="ＭＳ Ｐゴシック" charset="-128"/>
              </a:rPr>
              <a:t>◆証拠を確保する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6800" y="2444695"/>
            <a:ext cx="4039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</a:rPr>
              <a:t>１</a:t>
            </a:r>
            <a:r>
              <a:rPr lang="ja-JP" altLang="en-US" sz="2000" dirty="0">
                <a:solidFill>
                  <a:prstClr val="black"/>
                </a:solidFill>
              </a:rPr>
              <a:t>．掲示板に掲載した記事のログ</a:t>
            </a:r>
            <a:endParaRPr lang="en-US" altLang="ja-JP" sz="2000" dirty="0">
              <a:solidFill>
                <a:prstClr val="black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２</a:t>
            </a:r>
            <a:r>
              <a:rPr lang="ja-JP" altLang="en-US" sz="2000" dirty="0">
                <a:solidFill>
                  <a:prstClr val="black"/>
                </a:solidFill>
              </a:rPr>
              <a:t>．メールのやり取り</a:t>
            </a:r>
            <a:endParaRPr lang="en-US" altLang="ja-JP" sz="2000" dirty="0">
              <a:solidFill>
                <a:prstClr val="black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３</a:t>
            </a:r>
            <a:r>
              <a:rPr lang="ja-JP" altLang="en-US" sz="2000" dirty="0">
                <a:solidFill>
                  <a:prstClr val="black"/>
                </a:solidFill>
              </a:rPr>
              <a:t>．代金を支払った時の控え</a:t>
            </a:r>
            <a:endParaRPr lang="en-US" altLang="ja-JP" sz="2000" dirty="0">
              <a:solidFill>
                <a:prstClr val="black"/>
              </a:solidFill>
            </a:endParaRPr>
          </a:p>
          <a:p>
            <a:r>
              <a:rPr lang="ja-JP" altLang="en-US" sz="2000" dirty="0">
                <a:solidFill>
                  <a:prstClr val="black"/>
                </a:solidFill>
              </a:rPr>
              <a:t>４</a:t>
            </a:r>
            <a:r>
              <a:rPr lang="ja-JP" altLang="en-US" sz="2000" dirty="0">
                <a:solidFill>
                  <a:prstClr val="black"/>
                </a:solidFill>
              </a:rPr>
              <a:t>．相手から送ってきた物・手紙等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プッシュピン">
  <a:themeElements>
    <a:clrScheme name="プッシュピン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プッシュピン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プッシュピン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393</Words>
  <Application>Microsoft Office PowerPoint</Application>
  <PresentationFormat>画面に合わせる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プッシュピン</vt:lpstr>
      <vt:lpstr>1_Office ​​テーマ</vt:lpstr>
      <vt:lpstr>チケット詐欺  ～解説編～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チケット詐欺  ～解説編～</dc:title>
  <dc:creator>Lenovo10</dc:creator>
  <cp:lastModifiedBy>Lenovo10</cp:lastModifiedBy>
  <cp:revision>1</cp:revision>
  <dcterms:created xsi:type="dcterms:W3CDTF">2014-02-20T05:11:23Z</dcterms:created>
  <dcterms:modified xsi:type="dcterms:W3CDTF">2014-02-20T05:13:05Z</dcterms:modified>
</cp:coreProperties>
</file>