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88"/>
  </p:notesMasterIdLst>
  <p:sldIdLst>
    <p:sldId id="683" r:id="rId4"/>
    <p:sldId id="587" r:id="rId5"/>
    <p:sldId id="588" r:id="rId6"/>
    <p:sldId id="684" r:id="rId7"/>
    <p:sldId id="589" r:id="rId8"/>
    <p:sldId id="590" r:id="rId9"/>
    <p:sldId id="591" r:id="rId10"/>
    <p:sldId id="592" r:id="rId11"/>
    <p:sldId id="593" r:id="rId12"/>
    <p:sldId id="594" r:id="rId13"/>
    <p:sldId id="595" r:id="rId14"/>
    <p:sldId id="596" r:id="rId15"/>
    <p:sldId id="597" r:id="rId16"/>
    <p:sldId id="598" r:id="rId17"/>
    <p:sldId id="599" r:id="rId18"/>
    <p:sldId id="600" r:id="rId19"/>
    <p:sldId id="601" r:id="rId20"/>
    <p:sldId id="602" r:id="rId21"/>
    <p:sldId id="603" r:id="rId22"/>
    <p:sldId id="604" r:id="rId23"/>
    <p:sldId id="605" r:id="rId24"/>
    <p:sldId id="606" r:id="rId25"/>
    <p:sldId id="607" r:id="rId26"/>
    <p:sldId id="608" r:id="rId27"/>
    <p:sldId id="609" r:id="rId28"/>
    <p:sldId id="610" r:id="rId29"/>
    <p:sldId id="611" r:id="rId30"/>
    <p:sldId id="612" r:id="rId31"/>
    <p:sldId id="686" r:id="rId32"/>
    <p:sldId id="613" r:id="rId33"/>
    <p:sldId id="614" r:id="rId34"/>
    <p:sldId id="615" r:id="rId35"/>
    <p:sldId id="616" r:id="rId36"/>
    <p:sldId id="617" r:id="rId37"/>
    <p:sldId id="618" r:id="rId38"/>
    <p:sldId id="619" r:id="rId39"/>
    <p:sldId id="620" r:id="rId40"/>
    <p:sldId id="621" r:id="rId41"/>
    <p:sldId id="622" r:id="rId42"/>
    <p:sldId id="674" r:id="rId43"/>
    <p:sldId id="623" r:id="rId44"/>
    <p:sldId id="624" r:id="rId45"/>
    <p:sldId id="625" r:id="rId46"/>
    <p:sldId id="626" r:id="rId47"/>
    <p:sldId id="627" r:id="rId48"/>
    <p:sldId id="628" r:id="rId49"/>
    <p:sldId id="629" r:id="rId50"/>
    <p:sldId id="630" r:id="rId51"/>
    <p:sldId id="631" r:id="rId52"/>
    <p:sldId id="632" r:id="rId53"/>
    <p:sldId id="633" r:id="rId54"/>
    <p:sldId id="634" r:id="rId55"/>
    <p:sldId id="636" r:id="rId56"/>
    <p:sldId id="635" r:id="rId57"/>
    <p:sldId id="637" r:id="rId58"/>
    <p:sldId id="638" r:id="rId59"/>
    <p:sldId id="639" r:id="rId60"/>
    <p:sldId id="640" r:id="rId61"/>
    <p:sldId id="641" r:id="rId62"/>
    <p:sldId id="642" r:id="rId63"/>
    <p:sldId id="643" r:id="rId64"/>
    <p:sldId id="644" r:id="rId65"/>
    <p:sldId id="645" r:id="rId66"/>
    <p:sldId id="646" r:id="rId67"/>
    <p:sldId id="647" r:id="rId68"/>
    <p:sldId id="685" r:id="rId69"/>
    <p:sldId id="648" r:id="rId70"/>
    <p:sldId id="649" r:id="rId71"/>
    <p:sldId id="650" r:id="rId72"/>
    <p:sldId id="651" r:id="rId73"/>
    <p:sldId id="652" r:id="rId74"/>
    <p:sldId id="653" r:id="rId75"/>
    <p:sldId id="654" r:id="rId76"/>
    <p:sldId id="655" r:id="rId77"/>
    <p:sldId id="656" r:id="rId78"/>
    <p:sldId id="657" r:id="rId79"/>
    <p:sldId id="658" r:id="rId80"/>
    <p:sldId id="659" r:id="rId81"/>
    <p:sldId id="660" r:id="rId82"/>
    <p:sldId id="661" r:id="rId83"/>
    <p:sldId id="662" r:id="rId84"/>
    <p:sldId id="665" r:id="rId85"/>
    <p:sldId id="687" r:id="rId86"/>
    <p:sldId id="681" r:id="rId87"/>
  </p:sldIdLst>
  <p:sldSz cx="9144000" cy="6858000" type="screen4x3"/>
  <p:notesSz cx="6858000" cy="9144000"/>
  <p:photoAlbum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499" autoAdjust="0"/>
    <p:restoredTop sz="94699" autoAdjust="0"/>
  </p:normalViewPr>
  <p:slideViewPr>
    <p:cSldViewPr>
      <p:cViewPr varScale="1">
        <p:scale>
          <a:sx n="63" d="100"/>
          <a:sy n="63" d="100"/>
        </p:scale>
        <p:origin x="-32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18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1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39F78-6DE6-41A5-A6E7-39A49D1DE217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8622A-7539-4D59-86BA-9D5BE27A17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473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058A-1D12-4893-AA5D-779A8459BAA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891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7633-C4A5-46AB-8322-B2FE92F8CF82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336C-81E1-46C9-B61D-E6DA35FE4F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6910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7633-C4A5-46AB-8322-B2FE92F8CF82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336C-81E1-46C9-B61D-E6DA35FE4F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0209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7633-C4A5-46AB-8322-B2FE92F8CF82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336C-81E1-46C9-B61D-E6DA35FE4F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9916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7633-C4A5-46AB-8322-B2FE92F8CF82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336C-81E1-46C9-B61D-E6DA35FE4F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8906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7633-C4A5-46AB-8322-B2FE92F8CF82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336C-81E1-46C9-B61D-E6DA35FE4F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3327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7633-C4A5-46AB-8322-B2FE92F8CF82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336C-81E1-46C9-B61D-E6DA35FE4F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5990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7633-C4A5-46AB-8322-B2FE92F8CF82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336C-81E1-46C9-B61D-E6DA35FE4F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7985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7633-C4A5-46AB-8322-B2FE92F8CF82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336C-81E1-46C9-B61D-E6DA35FE4F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1487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7633-C4A5-46AB-8322-B2FE92F8CF82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336C-81E1-46C9-B61D-E6DA35FE4F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0254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7633-C4A5-46AB-8322-B2FE92F8CF82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336C-81E1-46C9-B61D-E6DA35FE4F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7252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7633-C4A5-46AB-8322-B2FE92F8CF82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336C-81E1-46C9-B61D-E6DA35FE4F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289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7633-C4A5-46AB-8322-B2FE92F8CF82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336C-81E1-46C9-B61D-E6DA35FE4F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3637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7633-C4A5-46AB-8322-B2FE92F8CF82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336C-81E1-46C9-B61D-E6DA35FE4F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2416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7633-C4A5-46AB-8322-B2FE92F8CF82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336C-81E1-46C9-B61D-E6DA35FE4F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0425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7633-C4A5-46AB-8322-B2FE92F8CF82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336C-81E1-46C9-B61D-E6DA35FE4F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90983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04DC-B7CB-4B7B-8A74-1144437D85DE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2014/3/8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E6494-85B2-4A66-896C-221145BED0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7143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04DC-B7CB-4B7B-8A74-1144437D85DE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2014/3/8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E6494-85B2-4A66-896C-221145BED0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8311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04DC-B7CB-4B7B-8A74-1144437D85DE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2014/3/8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E6494-85B2-4A66-896C-221145BED0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3721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04DC-B7CB-4B7B-8A74-1144437D85DE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2014/3/8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E6494-85B2-4A66-896C-221145BED0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267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04DC-B7CB-4B7B-8A74-1144437D85DE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2014/3/8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E6494-85B2-4A66-896C-221145BED0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539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04DC-B7CB-4B7B-8A74-1144437D85DE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2014/3/8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E6494-85B2-4A66-896C-221145BED0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2150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04DC-B7CB-4B7B-8A74-1144437D85DE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2014/3/8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E6494-85B2-4A66-896C-221145BED0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676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7633-C4A5-46AB-8322-B2FE92F8CF82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336C-81E1-46C9-B61D-E6DA35FE4F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68119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04DC-B7CB-4B7B-8A74-1144437D85DE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2014/3/8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E6494-85B2-4A66-896C-221145BED0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742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04DC-B7CB-4B7B-8A74-1144437D85DE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2014/3/8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E6494-85B2-4A66-896C-221145BED0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3442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04DC-B7CB-4B7B-8A74-1144437D85DE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2014/3/8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E6494-85B2-4A66-896C-221145BED0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919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04DC-B7CB-4B7B-8A74-1144437D85DE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2014/3/8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E6494-85B2-4A66-896C-221145BED0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717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7633-C4A5-46AB-8322-B2FE92F8CF82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336C-81E1-46C9-B61D-E6DA35FE4F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528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7633-C4A5-46AB-8322-B2FE92F8CF82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336C-81E1-46C9-B61D-E6DA35FE4F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7489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7633-C4A5-46AB-8322-B2FE92F8CF82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336C-81E1-46C9-B61D-E6DA35FE4F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3712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7633-C4A5-46AB-8322-B2FE92F8CF82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336C-81E1-46C9-B61D-E6DA35FE4F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8206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7633-C4A5-46AB-8322-B2FE92F8CF82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336C-81E1-46C9-B61D-E6DA35FE4F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5905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7633-C4A5-46AB-8322-B2FE92F8CF82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336C-81E1-46C9-B61D-E6DA35FE4F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6673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57633-C4A5-46AB-8322-B2FE92F8CF82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7336C-81E1-46C9-B61D-E6DA35FE4F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2869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57633-C4A5-46AB-8322-B2FE92F8CF82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7336C-81E1-46C9-B61D-E6DA35FE4F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1629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F04DC-B7CB-4B7B-8A74-1144437D85DE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2014/3/8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E6494-85B2-4A66-896C-221145BED0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09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76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tmp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9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1111663" y="332656"/>
            <a:ext cx="6920674" cy="10379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ja-JP" altLang="en-US" dirty="0" smtClean="0">
                <a:solidFill>
                  <a:schemeClr val="accent4"/>
                </a:solidFill>
                <a:latin typeface="HG創英角ｺﾞｼｯｸUB" pitchFamily="49" charset="-128"/>
                <a:ea typeface="HG創英角ｺﾞｼｯｸUB" pitchFamily="49" charset="-128"/>
              </a:rPr>
              <a:t>オンラインゲーム課金 編</a:t>
            </a:r>
            <a:endParaRPr lang="ja-JP" altLang="en-US" dirty="0">
              <a:solidFill>
                <a:schemeClr val="accent4"/>
              </a:solidFill>
              <a:latin typeface="HG創英角ｺﾞｼｯｸUB" pitchFamily="49" charset="-128"/>
              <a:ea typeface="HG創英角ｺﾞｼｯｸUB" pitchFamily="49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228184" y="6453336"/>
            <a:ext cx="2915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 smtClean="0">
                <a:solidFill>
                  <a:prstClr val="black"/>
                </a:solidFill>
              </a:rPr>
              <a:t>制作：</a:t>
            </a:r>
            <a:r>
              <a:rPr lang="en-US" altLang="ja-JP" sz="1600" dirty="0" smtClean="0">
                <a:solidFill>
                  <a:prstClr val="black"/>
                </a:solidFill>
              </a:rPr>
              <a:t>NPO</a:t>
            </a:r>
            <a:r>
              <a:rPr lang="ja-JP" altLang="en-US" sz="1600" dirty="0" smtClean="0">
                <a:solidFill>
                  <a:prstClr val="black"/>
                </a:solidFill>
              </a:rPr>
              <a:t>法人</a:t>
            </a:r>
            <a:r>
              <a:rPr lang="en-US" altLang="ja-JP" sz="1600" dirty="0" smtClean="0">
                <a:solidFill>
                  <a:prstClr val="black"/>
                </a:solidFill>
              </a:rPr>
              <a:t>IT</a:t>
            </a:r>
            <a:r>
              <a:rPr lang="ja-JP" altLang="en-US" sz="1600" dirty="0" smtClean="0">
                <a:solidFill>
                  <a:prstClr val="black"/>
                </a:solidFill>
              </a:rPr>
              <a:t>サポートさが</a:t>
            </a:r>
            <a:endParaRPr lang="ja-JP" altLang="en-US" sz="1600" dirty="0">
              <a:solidFill>
                <a:prstClr val="black"/>
              </a:solidFill>
            </a:endParaRPr>
          </a:p>
        </p:txBody>
      </p:sp>
      <p:cxnSp>
        <p:nvCxnSpPr>
          <p:cNvPr id="8" name="直線コネクタ 7"/>
          <p:cNvCxnSpPr/>
          <p:nvPr/>
        </p:nvCxnSpPr>
        <p:spPr>
          <a:xfrm>
            <a:off x="0" y="1340768"/>
            <a:ext cx="91440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図 9" descr="ネット課金編シーン7-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63" y="1484784"/>
            <a:ext cx="6920674" cy="48937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655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6"/>
    </mc:Choice>
    <mc:Fallback xmlns="">
      <p:transition spd="slow" advTm="510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1-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5436095" y="5523424"/>
            <a:ext cx="3477875" cy="1005507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助</a:t>
            </a:r>
            <a:r>
              <a:rPr lang="ja-JP" altLang="ja-JP" sz="2400" dirty="0" err="1">
                <a:latin typeface="HG創英角ﾎﾟｯﾌﾟ体" pitchFamily="49" charset="-128"/>
                <a:ea typeface="HG創英角ﾎﾟｯﾌﾟ体" pitchFamily="49" charset="-128"/>
              </a:rPr>
              <a:t>っ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人申請してくれよ。俺も経験値欲しいから。</a:t>
            </a:r>
            <a:endParaRPr kumimoji="1" lang="ja-JP" altLang="en-US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00179" y="970537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OK</a:t>
            </a:r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任せろ。</a:t>
            </a:r>
            <a:endParaRPr kumimoji="1" lang="ja-JP" altLang="en-US" sz="2400" dirty="0" smtClean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195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187"/>
    </mc:Choice>
    <mc:Fallback xmlns="">
      <p:transition advTm="7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477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fade thruBlk="1"/>
      </p:transition>
    </mc:Choice>
    <mc:Fallback xmlns="">
      <p:transition spd="slow" advTm="4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2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4283968" y="2060848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ひろきの手前ああ言ったけど、</a:t>
            </a:r>
            <a:endParaRPr kumimoji="1" lang="ja-JP" altLang="en-US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683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6">
        <p:fade thruBlk="1"/>
      </p:transition>
    </mc:Choice>
    <mc:Fallback xmlns="">
      <p:transition spd="slow" advTm="2406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2-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4427984" y="1700808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そろそろギルドバトル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で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足手まとい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になりつつ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あるんだよなぁ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・・・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。</a:t>
            </a:r>
            <a:endParaRPr kumimoji="1" lang="ja-JP" altLang="en-US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14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1"/>
    </mc:Choice>
    <mc:Fallback xmlns="">
      <p:transition spd="slow" advTm="459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2-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5004049" y="1739181"/>
            <a:ext cx="3816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HG創英角ﾎﾟｯﾌﾟ体" pitchFamily="49" charset="-128"/>
                <a:ea typeface="HG創英角ﾎﾟｯﾌﾟ体" pitchFamily="49" charset="-128"/>
              </a:rPr>
              <a:t>500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コインで超レア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武器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のガチャチケット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が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買えるのか。</a:t>
            </a: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コンビニにプリペイドカード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があったよな。</a:t>
            </a:r>
            <a:endParaRPr kumimoji="1" lang="ja-JP" altLang="en-US" sz="2400" dirty="0" smtClean="0"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186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1"/>
    </mc:Choice>
    <mc:Fallback xmlns="">
      <p:transition spd="slow" advTm="803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2-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4355976" y="2132856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小遣い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も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な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い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ことはないし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。</a:t>
            </a:r>
            <a:endParaRPr kumimoji="1" lang="ja-JP" altLang="en-US" sz="2400" dirty="0" smtClean="0"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784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1"/>
    </mc:Choice>
    <mc:Fallback xmlns="">
      <p:transition spd="slow" advTm="645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2-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4427984" y="206084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よしっ！</a:t>
            </a:r>
            <a:endParaRPr kumimoji="1" lang="ja-JP" altLang="en-US" sz="2400" dirty="0" smtClean="0"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70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9"/>
    </mc:Choice>
    <mc:Fallback xmlns="">
      <p:transition spd="slow" advTm="1569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2-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2627784" y="2103239"/>
            <a:ext cx="6032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母さん、ちょっとコンビニ行ってくるー！</a:t>
            </a:r>
            <a:endParaRPr kumimoji="1" lang="ja-JP" altLang="en-US" sz="2400" dirty="0" smtClean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851920" y="5406315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早めに帰ってきなさいよ</a:t>
            </a:r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endParaRPr lang="en-US" altLang="ja-JP" sz="2400" dirty="0" smtClean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pPr algn="r"/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もう</a:t>
            </a:r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夜も遅いんだから。</a:t>
            </a:r>
            <a:endParaRPr kumimoji="1" lang="ja-JP" altLang="en-US" sz="2400" dirty="0" smtClean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524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8"/>
    </mc:Choice>
    <mc:Fallback xmlns="">
      <p:transition spd="slow" advTm="4998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文字もじ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279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">
        <p:fade thruBlk="1"/>
      </p:transition>
    </mc:Choice>
    <mc:Fallback xmlns="">
      <p:transition spd="slow" advTm="547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3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3491880" y="1484783"/>
            <a:ext cx="4449798" cy="120032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結局課金しちゃったのかよ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。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その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レベルになってきたら欲しくなるのは分かるけど。</a:t>
            </a:r>
            <a:endParaRPr kumimoji="1" lang="ja-JP" altLang="en-US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483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3">
        <p:fade thruBlk="1"/>
      </p:transition>
    </mc:Choice>
    <mc:Fallback xmlns="">
      <p:transition spd="slow" advTm="4573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1-1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251520" y="332656"/>
            <a:ext cx="5688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やっぱ面白いよな、「ババロアの岸」。声優が</a:t>
            </a:r>
            <a:r>
              <a:rPr kumimoji="1" lang="en-US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CM</a:t>
            </a:r>
            <a:r>
              <a:rPr kumimoji="1" lang="ja-JP" altLang="en-US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してるのを見た時は絶対地雷だと思ってたけど。</a:t>
            </a:r>
            <a:endParaRPr kumimoji="1" lang="ja-JP" altLang="en-US" sz="2400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472100" y="2276872"/>
            <a:ext cx="1188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だろ？</a:t>
            </a:r>
            <a:endParaRPr kumimoji="1"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pic>
        <p:nvPicPr>
          <p:cNvPr id="7" name="ネット課金編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6616" y="2636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0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09"/>
    </mc:Choice>
    <mc:Fallback xmlns="">
      <p:transition spd="slow" advTm="13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2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3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107504" y="404664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おかげ</a:t>
            </a:r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でまたかなり強くなったぜ</a:t>
            </a:r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？</a:t>
            </a:r>
            <a:endParaRPr lang="en-US" altLang="ja-JP" sz="2400" dirty="0" smtClean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体力</a:t>
            </a:r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がなくなっちまった。回復薬なら</a:t>
            </a:r>
            <a:r>
              <a:rPr lang="en-US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50</a:t>
            </a:r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コインだし買っちゃおう。</a:t>
            </a:r>
            <a:endParaRPr kumimoji="1" lang="ja-JP" altLang="en-US" sz="2400" dirty="0" smtClean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499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07"/>
    </mc:Choice>
    <mc:Fallback xmlns="">
      <p:transition spd="slow" advTm="9707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3-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3419872" y="1484784"/>
            <a:ext cx="4176464" cy="1200329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課金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やり出してからどんどん課金してね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？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小遣い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は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大丈夫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なのかよ。</a:t>
            </a:r>
            <a:endParaRPr kumimoji="1" lang="ja-JP" altLang="en-US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95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0"/>
    </mc:Choice>
    <mc:Fallback xmlns="">
      <p:transition spd="slow" advTm="577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3-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107504" y="692696"/>
            <a:ext cx="8494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あー、やばいかも。もうコインも尽きかけてる</a:t>
            </a:r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。</a:t>
            </a:r>
            <a:endParaRPr lang="en-US" altLang="ja-JP" sz="2400" dirty="0" smtClean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明日</a:t>
            </a:r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からイベントだし、プリペイドカードで補充しなきゃ。</a:t>
            </a:r>
            <a:endParaRPr kumimoji="1" lang="ja-JP" altLang="en-US" sz="2400" dirty="0" smtClean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641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5"/>
    </mc:Choice>
    <mc:Fallback xmlns="">
      <p:transition spd="slow" advTm="490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3-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107504" y="692696"/>
            <a:ext cx="8494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あー、やばいかも。もうコインも尽きかけてる</a:t>
            </a:r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。</a:t>
            </a:r>
            <a:endParaRPr lang="en-US" altLang="ja-JP" sz="2400" dirty="0" smtClean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明日</a:t>
            </a:r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からイベントだし、プリペイドカードで補充しなきゃ。</a:t>
            </a:r>
            <a:endParaRPr kumimoji="1" lang="ja-JP" altLang="en-US" sz="2400" dirty="0" smtClean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411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1"/>
    </mc:Choice>
    <mc:Fallback xmlns="">
      <p:transition spd="slow" advTm="109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3-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107504" y="692696"/>
            <a:ext cx="8494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あー、やばいかも。もうコインも尽きかけてる</a:t>
            </a:r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。</a:t>
            </a:r>
            <a:endParaRPr lang="en-US" altLang="ja-JP" sz="2400" dirty="0" smtClean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明日</a:t>
            </a:r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からイベントだし、プリペイドカードで補充しなきゃ。</a:t>
            </a:r>
            <a:endParaRPr kumimoji="1" lang="ja-JP" altLang="en-US" sz="2400" dirty="0" smtClean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476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"/>
    </mc:Choice>
    <mc:Fallback xmlns="">
      <p:transition spd="slow" advTm="1384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3-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107504" y="692696"/>
            <a:ext cx="8494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あー、やばいかも。もうコインも尽きかけてる</a:t>
            </a:r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。</a:t>
            </a:r>
            <a:endParaRPr lang="en-US" altLang="ja-JP" sz="2400" dirty="0" smtClean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明日</a:t>
            </a:r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からイベントだし、プリペイドカードで補充しなきゃ。</a:t>
            </a:r>
            <a:endParaRPr kumimoji="1" lang="ja-JP" altLang="en-US" sz="2400" dirty="0" smtClean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23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2"/>
    </mc:Choice>
    <mc:Fallback xmlns="">
      <p:transition spd="slow" advTm="2012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3-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179512" y="908720"/>
            <a:ext cx="6955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…って小遣いも</a:t>
            </a:r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ほぼ</a:t>
            </a:r>
            <a:r>
              <a:rPr lang="ja-JP" altLang="en-US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な</a:t>
            </a:r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いじゃ</a:t>
            </a:r>
            <a:r>
              <a:rPr lang="ja-JP" altLang="ja-JP" sz="2400" dirty="0" err="1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ん</a:t>
            </a:r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！？どうしよ…。</a:t>
            </a:r>
            <a:endParaRPr lang="ja-JP" altLang="en-US" sz="2400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897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4"/>
    </mc:Choice>
    <mc:Fallback xmlns="">
      <p:transition spd="slow" advTm="3794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3-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4393028" y="5373216"/>
            <a:ext cx="4717032" cy="1200329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諦める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とか</a:t>
            </a:r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・・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・</a:t>
            </a:r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な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いよなぁ。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今度の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イベント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で手に入る武器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、</a:t>
            </a:r>
            <a:r>
              <a:rPr lang="ja-JP" altLang="en-US" sz="2400" dirty="0" err="1" smtClean="0">
                <a:latin typeface="HG創英角ﾎﾟｯﾌﾟ体" pitchFamily="49" charset="-128"/>
                <a:ea typeface="HG創英角ﾎﾟｯﾌﾟ体" pitchFamily="49" charset="-128"/>
              </a:rPr>
              <a:t>めっちゃ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強い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らしいからなぁ。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215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9"/>
    </mc:Choice>
    <mc:Fallback xmlns="">
      <p:transition spd="slow" advTm="8039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3-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3532728" y="2060848"/>
            <a:ext cx="3816424" cy="830997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でも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小遣い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な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いなら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仕方ないん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じゃないか？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234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4"/>
    </mc:Choice>
    <mc:Fallback xmlns="">
      <p:transition spd="slow" advTm="4014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3-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3531724" y="2060848"/>
            <a:ext cx="3816424" cy="830997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でも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小遣い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な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いなら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仕方ないん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じゃないか？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7764232" y="1124744"/>
            <a:ext cx="1632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たくみ</a:t>
            </a:r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－</a:t>
            </a:r>
            <a:endParaRPr lang="ja-JP" altLang="en-US" sz="2400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471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6"/>
    </mc:Choice>
    <mc:Fallback xmlns="">
      <p:transition spd="slow" advTm="138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4823520" y="5733256"/>
            <a:ext cx="4320480" cy="830997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ysClr val="windowText" lastClr="000000"/>
                </a:solidFill>
                <a:latin typeface="HG創英角ﾎﾟｯﾌﾟ体" pitchFamily="49" charset="-128"/>
                <a:ea typeface="HG創英角ﾎﾟｯﾌﾟ体" pitchFamily="49" charset="-128"/>
              </a:rPr>
              <a:t>つか、なん</a:t>
            </a:r>
            <a:r>
              <a:rPr lang="ja-JP" altLang="en-US" sz="2400" dirty="0">
                <a:solidFill>
                  <a:sysClr val="windowText" lastClr="000000"/>
                </a:solidFill>
                <a:latin typeface="HG創英角ﾎﾟｯﾌﾟ体" pitchFamily="49" charset="-128"/>
                <a:ea typeface="HG創英角ﾎﾟｯﾌﾟ体" pitchFamily="49" charset="-128"/>
              </a:rPr>
              <a:t>で教えた俺</a:t>
            </a:r>
            <a:r>
              <a:rPr lang="ja-JP" altLang="en-US" sz="2400" dirty="0" smtClean="0">
                <a:solidFill>
                  <a:sysClr val="windowText" lastClr="000000"/>
                </a:solidFill>
                <a:latin typeface="HG創英角ﾎﾟｯﾌﾟ体" pitchFamily="49" charset="-128"/>
                <a:ea typeface="HG創英角ﾎﾟｯﾌﾟ体" pitchFamily="49" charset="-128"/>
              </a:rPr>
              <a:t>より</a:t>
            </a:r>
            <a:endParaRPr lang="en-US" altLang="ja-JP" sz="2400" dirty="0" smtClean="0">
              <a:solidFill>
                <a:sysClr val="windowText" lastClr="000000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 smtClean="0">
                <a:solidFill>
                  <a:sysClr val="windowText" lastClr="000000"/>
                </a:solidFill>
                <a:latin typeface="HG創英角ﾎﾟｯﾌﾟ体" pitchFamily="49" charset="-128"/>
                <a:ea typeface="HG創英角ﾎﾟｯﾌﾟ体" pitchFamily="49" charset="-128"/>
              </a:rPr>
              <a:t>遥か</a:t>
            </a:r>
            <a:r>
              <a:rPr lang="ja-JP" altLang="en-US" sz="2400" dirty="0">
                <a:solidFill>
                  <a:sysClr val="windowText" lastClr="000000"/>
                </a:solidFill>
                <a:latin typeface="HG創英角ﾎﾟｯﾌﾟ体" pitchFamily="49" charset="-128"/>
                <a:ea typeface="HG創英角ﾎﾟｯﾌﾟ体" pitchFamily="49" charset="-128"/>
              </a:rPr>
              <a:t>に強くなってん</a:t>
            </a:r>
            <a:r>
              <a:rPr lang="ja-JP" altLang="en-US" sz="2400" dirty="0" err="1">
                <a:solidFill>
                  <a:sysClr val="windowText" lastClr="000000"/>
                </a:solidFill>
                <a:latin typeface="HG創英角ﾎﾟｯﾌﾟ体" pitchFamily="49" charset="-128"/>
                <a:ea typeface="HG創英角ﾎﾟｯﾌﾟ体" pitchFamily="49" charset="-128"/>
              </a:rPr>
              <a:t>だよ</a:t>
            </a:r>
            <a:r>
              <a:rPr lang="ja-JP" altLang="en-US" sz="2400" dirty="0">
                <a:solidFill>
                  <a:sysClr val="windowText" lastClr="000000"/>
                </a:solidFill>
                <a:latin typeface="HG創英角ﾎﾟｯﾌﾟ体" pitchFamily="49" charset="-128"/>
                <a:ea typeface="HG創英角ﾎﾟｯﾌﾟ体" pitchFamily="49" charset="-128"/>
              </a:rPr>
              <a:t>お前。</a:t>
            </a:r>
            <a:endParaRPr kumimoji="1" lang="ja-JP" altLang="en-US" sz="2400" dirty="0" smtClean="0">
              <a:solidFill>
                <a:sysClr val="windowText" lastClr="000000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297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7"/>
    </mc:Choice>
    <mc:Fallback xmlns="">
      <p:transition spd="slow" advTm="3837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3-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正方形/長方形 3"/>
          <p:cNvSpPr/>
          <p:nvPr/>
        </p:nvSpPr>
        <p:spPr>
          <a:xfrm>
            <a:off x="4335158" y="869811"/>
            <a:ext cx="47733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お使い頼まれてくれない</a:t>
            </a:r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？</a:t>
            </a:r>
            <a:endParaRPr lang="en-US" altLang="ja-JP" sz="2400" dirty="0" smtClean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財布</a:t>
            </a:r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いつものとこに置いてるから。</a:t>
            </a:r>
            <a:endParaRPr lang="ja-JP" altLang="en-US" sz="2400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212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7"/>
    </mc:Choice>
    <mc:Fallback xmlns="">
      <p:transition spd="slow" advTm="6787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3-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5364088" y="1484784"/>
            <a:ext cx="3672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・・</a:t>
            </a:r>
            <a:r>
              <a:rPr lang="ja-JP" altLang="en-US" sz="2400" dirty="0" smtClean="0">
                <a:latin typeface="HG創英角ﾎﾟｯﾌﾟ体" pitchFamily="49" charset="-128"/>
                <a:ea typeface="HG創英角ﾎﾟｯﾌﾟ体" pitchFamily="49" charset="-128"/>
              </a:rPr>
              <a:t>・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ひとつ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だけ方法がある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。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693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6"/>
    </mc:Choice>
    <mc:Fallback xmlns="">
      <p:transition spd="slow" advTm="2366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3-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5148064" y="1484784"/>
            <a:ext cx="3923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クレジットカード</a:t>
            </a:r>
            <a:r>
              <a:rPr lang="ja-JP" altLang="ja-JP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を使って課金しよう。</a:t>
            </a:r>
            <a:endParaRPr lang="ja-JP" altLang="en-U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8500550"/>
      </p:ext>
    </p:extLst>
  </p:cSld>
  <p:clrMapOvr>
    <a:masterClrMapping/>
  </p:clrMapOvr>
  <p:transition spd="slow" advTm="2273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3-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3419872" y="1988840"/>
            <a:ext cx="4572000" cy="830997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>
            <a:spAutoFit/>
          </a:bodyPr>
          <a:lstStyle/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俺ら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未成年だし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、</a:t>
            </a:r>
            <a:endParaRPr lang="en-US" altLang="ja-JP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クレカ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なんて持ってないだろ？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250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3"/>
    </mc:Choice>
    <mc:Fallback xmlns="">
      <p:transition spd="slow" advTm="3623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3-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179512" y="608472"/>
            <a:ext cx="52565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親</a:t>
            </a:r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のクレジットカードの番号を盗み見てだ</a:t>
            </a:r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な</a:t>
            </a:r>
            <a:r>
              <a:rPr lang="ja-JP" altLang="en-US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・・・</a:t>
            </a:r>
            <a:endParaRPr lang="ja-JP" altLang="en-US" sz="2400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694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6"/>
    </mc:Choice>
    <mc:Fallback xmlns="">
      <p:transition spd="slow" advTm="4496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3-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47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3131840" y="2228995"/>
            <a:ext cx="4801314" cy="461665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HG創英角ﾎﾟｯﾌﾟ体" pitchFamily="49" charset="-128"/>
                <a:ea typeface="HG創英角ﾎﾟｯﾌﾟ体" pitchFamily="49" charset="-128"/>
              </a:rPr>
              <a:t>・・・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どう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なっても知らねぇぞ？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864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"/>
    </mc:Choice>
    <mc:Fallback xmlns="">
      <p:transition spd="slow" advTm="2058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3-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3419872" y="1916832"/>
            <a:ext cx="4752528" cy="830997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俺にはバレ</a:t>
            </a:r>
            <a:r>
              <a:rPr lang="ja-JP" altLang="ja-JP" sz="2400" dirty="0" err="1" smtClean="0">
                <a:latin typeface="HG創英角ﾎﾟｯﾌﾟ体" pitchFamily="49" charset="-128"/>
                <a:ea typeface="HG創英角ﾎﾟｯﾌﾟ体" pitchFamily="49" charset="-128"/>
              </a:rPr>
              <a:t>てがっ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つり怒られる未来が見えるぜ。</a:t>
            </a:r>
            <a:endParaRPr lang="ja-JP" altLang="en-US" sz="240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33297" y="908720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その時はその時だ。</a:t>
            </a:r>
            <a:endParaRPr lang="ja-JP" altLang="en-US" sz="2400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358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3"/>
    </mc:Choice>
    <mc:Fallback xmlns="">
      <p:transition spd="slow" advTm="5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3-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1691680" y="4172887"/>
            <a:ext cx="2745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ほら、ひろき</a:t>
            </a:r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、</a:t>
            </a:r>
            <a:endParaRPr lang="en-US" altLang="ja-JP" sz="2400" dirty="0" smtClean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en-US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”</a:t>
            </a:r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お使い</a:t>
            </a:r>
            <a:r>
              <a:rPr lang="en-US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”</a:t>
            </a:r>
          </a:p>
          <a:p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一緒</a:t>
            </a:r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に行こうぜ？</a:t>
            </a:r>
            <a:endParaRPr lang="ja-JP" altLang="en-US" sz="2400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267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3"/>
    </mc:Choice>
    <mc:Fallback xmlns="">
      <p:transition spd="slow" advTm="4003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2379630" y="2435706"/>
            <a:ext cx="4304384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１か月後･･･</a:t>
            </a:r>
            <a:endParaRPr lang="ja-JP" altLang="en-US" sz="6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188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2">
        <p:fade thruBlk="1"/>
      </p:transition>
    </mc:Choice>
    <mc:Fallback xmlns="">
      <p:transition spd="slow" advTm="2462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4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4644008" y="5517231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母さんただいまー</a:t>
            </a:r>
            <a:endParaRPr lang="ja-JP" altLang="en-US" sz="2400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310710" y="1815207"/>
            <a:ext cx="4493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おかえり、今日は早かったわね</a:t>
            </a:r>
            <a:endParaRPr lang="ja-JP" altLang="en-US" sz="2400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481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3">
        <p:fade/>
      </p:transition>
    </mc:Choice>
    <mc:Fallback xmlns="">
      <p:transition spd="slow" advTm="37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179512" y="943152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はまっちゃったもんはしょうがない。</a:t>
            </a:r>
            <a:endParaRPr kumimoji="1" lang="ja-JP" altLang="en-US" sz="2400" dirty="0" smtClean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926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1"/>
    </mc:Choice>
    <mc:Fallback xmlns="">
      <p:transition spd="slow" advTm="2041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4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正方形/長方形 3"/>
          <p:cNvSpPr/>
          <p:nvPr/>
        </p:nvSpPr>
        <p:spPr>
          <a:xfrm>
            <a:off x="3635896" y="5445224"/>
            <a:ext cx="39569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あれ？</a:t>
            </a:r>
            <a:endParaRPr lang="en-US" altLang="ja-JP" sz="2400" dirty="0" smtClean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父さんもう帰ってきてん</a:t>
            </a:r>
            <a:r>
              <a:rPr lang="ja-JP" altLang="ja-JP" sz="2400" dirty="0" err="1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だ</a:t>
            </a:r>
            <a:endParaRPr lang="ja-JP" altLang="en-US" sz="2400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499992" y="2564904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 smtClean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おー、たくみ</a:t>
            </a:r>
            <a:endParaRPr lang="en-US" altLang="ja-JP" sz="2400" dirty="0" smtClean="0">
              <a:ln>
                <a:solidFill>
                  <a:srgbClr val="00B05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最近</a:t>
            </a:r>
            <a:r>
              <a:rPr lang="ja-JP" altLang="ja-JP" sz="2400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勉強はどうだ</a:t>
            </a:r>
            <a:endParaRPr lang="ja-JP" altLang="en-US" sz="2400" dirty="0">
              <a:ln>
                <a:solidFill>
                  <a:srgbClr val="00B05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925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6"/>
    </mc:Choice>
    <mc:Fallback xmlns="">
      <p:transition spd="slow" advTm="6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ネット課金編シーン4-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図 1" descr="ネット課金編シーン4-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4716016" y="5229200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勉強は</a:t>
            </a:r>
            <a:r>
              <a:rPr lang="ja-JP" altLang="en-US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・・・</a:t>
            </a:r>
            <a:endParaRPr lang="en-US" altLang="ja-JP" sz="2400" dirty="0" smtClean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まあ</a:t>
            </a:r>
            <a:r>
              <a:rPr lang="ja-JP" altLang="ja-JP" sz="2400" dirty="0" err="1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そこそこ</a:t>
            </a:r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かな</a:t>
            </a:r>
            <a:endParaRPr lang="ja-JP" altLang="en-US" sz="2400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59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1"/>
    </mc:Choice>
    <mc:Fallback xmlns="">
      <p:transition spd="slow" advTm="3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emph" presetSubtype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4-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正方形/長方形 3"/>
          <p:cNvSpPr/>
          <p:nvPr/>
        </p:nvSpPr>
        <p:spPr>
          <a:xfrm>
            <a:off x="1259632" y="1874441"/>
            <a:ext cx="6032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最近はいつもケータイをいじってるものね</a:t>
            </a:r>
            <a:endParaRPr lang="ja-JP" altLang="en-US" sz="2400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716016" y="5229200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勉強は</a:t>
            </a:r>
            <a:r>
              <a:rPr lang="ja-JP" altLang="en-US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・・・</a:t>
            </a:r>
            <a:endParaRPr lang="en-US" altLang="ja-JP" sz="2400" dirty="0" smtClean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まあ</a:t>
            </a:r>
            <a:r>
              <a:rPr lang="ja-JP" altLang="ja-JP" sz="2400" dirty="0" err="1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そこそこ</a:t>
            </a:r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かな</a:t>
            </a:r>
            <a:endParaRPr lang="ja-JP" altLang="en-US" sz="2400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196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575"/>
    </mc:Choice>
    <mc:Fallback xmlns="">
      <p:transition advTm="2575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4-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5004048" y="5517232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ちょっと母さん</a:t>
            </a:r>
            <a:endParaRPr lang="ja-JP" altLang="en-US" sz="2400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4189888" y="2420888"/>
            <a:ext cx="3262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 smtClean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遊び</a:t>
            </a:r>
            <a:r>
              <a:rPr lang="ja-JP" altLang="ja-JP" sz="2400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もいいが</a:t>
            </a:r>
            <a:r>
              <a:rPr lang="ja-JP" altLang="ja-JP" sz="2400" dirty="0" smtClean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、</a:t>
            </a:r>
            <a:endParaRPr lang="en-US" altLang="ja-JP" sz="2400" dirty="0" smtClean="0">
              <a:ln>
                <a:solidFill>
                  <a:srgbClr val="00B05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勉強</a:t>
            </a:r>
            <a:r>
              <a:rPr lang="ja-JP" altLang="ja-JP" sz="2400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もちゃんとしろよ</a:t>
            </a:r>
            <a:endParaRPr lang="ja-JP" altLang="en-US" sz="2400" dirty="0">
              <a:ln>
                <a:solidFill>
                  <a:srgbClr val="00B05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521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7"/>
    </mc:Choice>
    <mc:Fallback xmlns="">
      <p:transition spd="slow" advTm="5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4-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3851920" y="5589240"/>
            <a:ext cx="3570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わかってるよ、もう……</a:t>
            </a:r>
            <a:endParaRPr lang="ja-JP" altLang="en-US" sz="2400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180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3"/>
    </mc:Choice>
    <mc:Fallback xmlns="">
      <p:transition spd="slow" advTm="2633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4-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3851920" y="5589240"/>
            <a:ext cx="3570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わかってるよ、もう……</a:t>
            </a:r>
            <a:endParaRPr lang="ja-JP" altLang="en-US" sz="2400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747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"/>
    </mc:Choice>
    <mc:Fallback xmlns="">
      <p:transition spd="slow" advTm="69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4-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3851920" y="5589240"/>
            <a:ext cx="3570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わかってるよ、もう……</a:t>
            </a:r>
            <a:endParaRPr lang="ja-JP" altLang="en-US" sz="2400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157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"/>
    </mc:Choice>
    <mc:Fallback xmlns="">
      <p:transition spd="slow" advTm="767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4-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995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"/>
    </mc:Choice>
    <mc:Fallback xmlns="">
      <p:transition spd="slow" advTm="731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4-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1547664" y="1157843"/>
            <a:ext cx="396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今月</a:t>
            </a:r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の請求額が普段より多いんだけど</a:t>
            </a:r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、</a:t>
            </a:r>
            <a:endParaRPr lang="en-US" altLang="ja-JP" sz="2400" dirty="0" smtClean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何</a:t>
            </a:r>
            <a:r>
              <a:rPr lang="ja-JP" altLang="en-US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か</a:t>
            </a:r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買ったかしら</a:t>
            </a:r>
            <a:r>
              <a:rPr lang="ja-JP" altLang="en-US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？</a:t>
            </a:r>
            <a:endParaRPr lang="ja-JP" altLang="en-US" sz="2400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41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9"/>
    </mc:Choice>
    <mc:Fallback xmlns="">
      <p:transition spd="slow" advTm="5969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5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164910" y="476672"/>
            <a:ext cx="4801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ん？　ああ、クレジットカードか</a:t>
            </a:r>
            <a:endParaRPr lang="ja-JP" altLang="en-US" sz="2400" dirty="0">
              <a:ln>
                <a:solidFill>
                  <a:srgbClr val="00B05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43500" y="1052736"/>
            <a:ext cx="5724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そうなの、ちょっとこれ見てくれない？</a:t>
            </a:r>
            <a:endParaRPr lang="ja-JP" altLang="en-US" sz="2400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573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8"/>
    </mc:Choice>
    <mc:Fallback xmlns="">
      <p:transition spd="slow" advTm="655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1-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251520" y="1021378"/>
            <a:ext cx="510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嫉妬してくれても構わないんだぜ？</a:t>
            </a:r>
            <a:endParaRPr kumimoji="1" lang="ja-JP" altLang="en-US" sz="2400" dirty="0" smtClean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868144" y="297215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誰が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。</a:t>
            </a:r>
            <a:endParaRPr kumimoji="1" lang="ja-JP" altLang="en-US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187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9"/>
    </mc:Choice>
    <mc:Fallback xmlns="">
      <p:transition spd="slow" advTm="3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5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179512" y="61476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ja-JP" sz="2400" dirty="0" smtClean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どうせ送料とか仲介料で増えてるだけじゃないのか？</a:t>
            </a:r>
            <a:endParaRPr lang="ja-JP" altLang="en-US" sz="2400" dirty="0">
              <a:ln>
                <a:solidFill>
                  <a:srgbClr val="00B05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79512" y="1743199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そうなのかしら……</a:t>
            </a:r>
            <a:endParaRPr lang="ja-JP" altLang="en-US" sz="2400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354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5"/>
    </mc:Choice>
    <mc:Fallback xmlns="">
      <p:transition spd="slow" advTm="7135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5-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1547664" y="4293096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ふう</a:t>
            </a:r>
            <a:endParaRPr lang="ja-JP" altLang="en-US" sz="2400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652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0"/>
    </mc:Choice>
    <mc:Fallback xmlns="">
      <p:transition spd="slow" advTm="125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5-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5508104" y="1028635"/>
            <a:ext cx="357020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バレ</a:t>
            </a:r>
            <a:r>
              <a:rPr lang="ja-JP" altLang="ja-JP" sz="2400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て</a:t>
            </a:r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ないみたい</a:t>
            </a:r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だな</a:t>
            </a:r>
            <a:endParaRPr lang="en-US" altLang="ja-JP" sz="2400" dirty="0" smtClean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これ</a:t>
            </a:r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ならもう</a:t>
            </a:r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ちょっと</a:t>
            </a:r>
            <a:endParaRPr lang="en-US" altLang="ja-JP" sz="2400" dirty="0" smtClean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使って</a:t>
            </a:r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も大丈夫かな……</a:t>
            </a:r>
            <a:endParaRPr lang="ja-JP" altLang="en-US" sz="2400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71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5"/>
    </mc:Choice>
    <mc:Fallback xmlns="">
      <p:transition spd="slow" advTm="6015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文字もじ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194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2"/>
    </mc:Choice>
    <mc:Fallback xmlns="">
      <p:transition spd="slow" advTm="3362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7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235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"/>
    </mc:Choice>
    <mc:Fallback xmlns="">
      <p:transition spd="slow" advTm="16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7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4355976" y="3903439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ただいまー。</a:t>
            </a:r>
            <a:endParaRPr lang="ja-JP" altLang="en-US" sz="2400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440398" y="2060848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たくみ、ちょっと来なさい。</a:t>
            </a:r>
            <a:endParaRPr lang="ja-JP" altLang="en-US" sz="2400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39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1"/>
    </mc:Choice>
    <mc:Fallback xmlns="">
      <p:transition spd="slow" advTm="4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7-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2546479" y="3933056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ど、どうしたん</a:t>
            </a:r>
            <a:r>
              <a:rPr lang="ja-JP" altLang="ja-JP" sz="2400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だよ</a:t>
            </a:r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母さん。</a:t>
            </a:r>
            <a:endParaRPr lang="ja-JP" altLang="en-US" sz="2400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302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9"/>
    </mc:Choice>
    <mc:Fallback xmlns="">
      <p:transition spd="slow" advTm="2019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7-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755576" y="980728"/>
            <a:ext cx="34163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あんた、</a:t>
            </a:r>
            <a:r>
              <a:rPr lang="en-US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DHA</a:t>
            </a:r>
            <a:r>
              <a:rPr lang="ja-JP" altLang="ja-JP" sz="2400" dirty="0" err="1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って</a:t>
            </a:r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会社</a:t>
            </a:r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、</a:t>
            </a:r>
            <a:endParaRPr lang="en-US" altLang="ja-JP" sz="2400" dirty="0" smtClean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知ってる</a:t>
            </a:r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わよね？</a:t>
            </a:r>
            <a:endParaRPr lang="ja-JP" altLang="en-US" sz="2400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5522303" y="692696"/>
            <a:ext cx="34421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お、おぅ</a:t>
            </a:r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。</a:t>
            </a:r>
            <a:endParaRPr lang="en-US" altLang="ja-JP" sz="2400" dirty="0" smtClean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en-US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YOKOOH</a:t>
            </a:r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！</a:t>
            </a:r>
            <a:r>
              <a:rPr lang="en-US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-</a:t>
            </a:r>
            <a:r>
              <a:rPr lang="en-US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ONLINE</a:t>
            </a:r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の会社じゃ</a:t>
            </a:r>
            <a:r>
              <a:rPr lang="ja-JP" altLang="ja-JP" sz="2400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ん</a:t>
            </a:r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。</a:t>
            </a:r>
            <a:endParaRPr lang="en-US" altLang="ja-JP" sz="2400" dirty="0" smtClean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それ</a:t>
            </a:r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が？</a:t>
            </a:r>
            <a:endParaRPr lang="ja-JP" altLang="en-US" sz="2400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23528" y="4797152"/>
            <a:ext cx="4014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そこからクレジットの請求が来てるのよ</a:t>
            </a:r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。</a:t>
            </a:r>
            <a:endParaRPr lang="en-US" altLang="ja-JP" sz="2400" dirty="0" smtClean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en-US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10</a:t>
            </a:r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万とちょっと。</a:t>
            </a:r>
            <a:endParaRPr lang="ja-JP" altLang="en-US" sz="2400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422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55"/>
    </mc:Choice>
    <mc:Fallback xmlns="">
      <p:transition spd="slow" advTm="14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7-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4427984" y="437763"/>
            <a:ext cx="48013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じゅ！</a:t>
            </a:r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？</a:t>
            </a:r>
            <a:endParaRPr lang="en-US" altLang="ja-JP" sz="2400" dirty="0" smtClean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en-US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(</a:t>
            </a:r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俺そんなに使ってたのかよ！？</a:t>
            </a:r>
            <a:r>
              <a:rPr lang="en-US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)</a:t>
            </a:r>
            <a:endParaRPr lang="ja-JP" altLang="en-US" sz="2400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477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8"/>
    </mc:Choice>
    <mc:Fallback xmlns="">
      <p:transition spd="slow" advTm="1488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7-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5846072" y="1023119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す、すげぇ金額だな。</a:t>
            </a:r>
            <a:endParaRPr lang="ja-JP" altLang="en-US" sz="2400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755576" y="1772816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これ、あんたよね？</a:t>
            </a:r>
            <a:endParaRPr lang="ja-JP" altLang="en-US" sz="2400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988947" y="2492896"/>
            <a:ext cx="20313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え、いや</a:t>
            </a:r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、</a:t>
            </a:r>
            <a:endParaRPr lang="en-US" altLang="ja-JP" sz="2400" dirty="0" smtClean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それ</a:t>
            </a:r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はその</a:t>
            </a:r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、</a:t>
            </a:r>
            <a:endParaRPr lang="en-US" altLang="ja-JP" sz="2400" dirty="0" smtClean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知</a:t>
            </a:r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ら</a:t>
            </a:r>
            <a:r>
              <a:rPr lang="ja-JP" altLang="ja-JP" sz="2400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な</a:t>
            </a:r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  <a:endParaRPr lang="ja-JP" altLang="en-US" sz="2400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593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2"/>
    </mc:Choice>
    <mc:Fallback xmlns="">
      <p:transition spd="slow" advTm="8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1-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3246814" y="1916832"/>
            <a:ext cx="4493538" cy="830997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コイン</a:t>
            </a:r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課金してる奴らには</a:t>
            </a:r>
            <a:endParaRPr lang="en-US" altLang="ja-JP" sz="2400" dirty="0"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>
                <a:latin typeface="HG創英角ﾎﾟｯﾌﾟ体" pitchFamily="49" charset="-128"/>
                <a:ea typeface="HG創英角ﾎﾟｯﾌﾟ体" pitchFamily="49" charset="-128"/>
              </a:rPr>
              <a:t>手も足も出ないだろうけどな</a:t>
            </a:r>
            <a:r>
              <a:rPr lang="ja-JP" altLang="ja-JP" sz="2400" dirty="0" smtClean="0">
                <a:latin typeface="HG創英角ﾎﾟｯﾌﾟ体" pitchFamily="49" charset="-128"/>
                <a:ea typeface="HG創英角ﾎﾟｯﾌﾟ体" pitchFamily="49" charset="-128"/>
              </a:rPr>
              <a:t>。</a:t>
            </a:r>
            <a:endParaRPr kumimoji="1" lang="ja-JP" altLang="en-US" sz="2400" dirty="0" smtClean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429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7"/>
    </mc:Choice>
    <mc:Fallback xmlns="">
      <p:transition spd="slow" advTm="3947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7-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4932040" y="1023119"/>
            <a:ext cx="3570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あ　ん　た　よ　ね　？</a:t>
            </a:r>
            <a:endParaRPr lang="ja-JP" altLang="en-US" sz="2400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956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6"/>
    </mc:Choice>
    <mc:Fallback xmlns="">
      <p:transition spd="slow" advTm="1416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7-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4932040" y="1023119"/>
            <a:ext cx="3570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あ　ん　た　よ　ね　？</a:t>
            </a:r>
            <a:endParaRPr lang="ja-JP" altLang="en-US" sz="2400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83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"/>
    </mc:Choice>
    <mc:Fallback xmlns="">
      <p:transition spd="slow" advTm="96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7-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6084168" y="1095127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・・・</a:t>
            </a:r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はい</a:t>
            </a:r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。</a:t>
            </a:r>
            <a:endParaRPr lang="ja-JP" altLang="en-US" sz="2400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21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3"/>
    </mc:Choice>
    <mc:Fallback xmlns="">
      <p:transition spd="slow" advTm="2103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7-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179512" y="2132856"/>
            <a:ext cx="29340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どうせあんたのことだから、</a:t>
            </a:r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クレジットカード</a:t>
            </a:r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の番号</a:t>
            </a:r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を</a:t>
            </a:r>
            <a:endParaRPr lang="en-US" altLang="ja-JP" sz="2400" dirty="0" smtClean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勝手</a:t>
            </a:r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に盗み見て登録して、</a:t>
            </a:r>
            <a:endParaRPr lang="ja-JP" altLang="en-US" sz="2400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926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6"/>
    </mc:Choice>
    <mc:Fallback xmlns="">
      <p:transition spd="slow" advTm="4556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7-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107504" y="2182505"/>
            <a:ext cx="3672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計算なんてせず</a:t>
            </a:r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に</a:t>
            </a:r>
            <a:endParaRPr lang="en-US" altLang="ja-JP" sz="2400" dirty="0" smtClean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考え</a:t>
            </a:r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も無くゲーム</a:t>
            </a:r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に課金</a:t>
            </a:r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でもしたんでしょ。</a:t>
            </a:r>
            <a:endParaRPr lang="ja-JP" altLang="en-US" sz="2400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428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7"/>
    </mc:Choice>
    <mc:Fallback xmlns="">
      <p:transition spd="slow" advTm="4937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7-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5076055" y="1067542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な、なんでそんなことまで。</a:t>
            </a:r>
            <a:endParaRPr lang="ja-JP" altLang="en-US" sz="2400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390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2"/>
    </mc:Choice>
    <mc:Fallback xmlns="">
      <p:transition spd="slow" advTm="2232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7-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5076055" y="1067542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な、なんでそんなことまで。</a:t>
            </a:r>
            <a:endParaRPr lang="ja-JP" altLang="en-US" sz="2400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07504" y="2182505"/>
            <a:ext cx="33123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知り合いの子どもさんも同じように使ってたって</a:t>
            </a:r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。</a:t>
            </a:r>
            <a:endParaRPr lang="en-US" altLang="ja-JP" sz="2400" dirty="0" smtClean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あっち</a:t>
            </a:r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は</a:t>
            </a:r>
            <a:r>
              <a:rPr lang="en-US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100</a:t>
            </a:r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万弱だけど。</a:t>
            </a:r>
            <a:endParaRPr lang="ja-JP" altLang="en-US" sz="2400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180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7"/>
    </mc:Choice>
    <mc:Fallback xmlns="">
      <p:transition spd="slow" advTm="5707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7-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5183911" y="620688"/>
            <a:ext cx="39245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・・・</a:t>
            </a:r>
            <a:r>
              <a:rPr lang="ja-JP" altLang="ja-JP" sz="2400" dirty="0" err="1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ま</a:t>
            </a:r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じか</a:t>
            </a:r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よ</a:t>
            </a:r>
            <a:endParaRPr lang="en-US" altLang="ja-JP" sz="2400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・・・</a:t>
            </a:r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そんな</a:t>
            </a:r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にならなくてよかったぜ。</a:t>
            </a:r>
            <a:endParaRPr lang="ja-JP" altLang="en-US" sz="2400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379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3"/>
    </mc:Choice>
    <mc:Fallback xmlns="">
      <p:transition spd="slow" advTm="4143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7-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179512" y="2182505"/>
            <a:ext cx="2736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金額の大小の問題じゃないでしょ？それともこの</a:t>
            </a:r>
            <a:r>
              <a:rPr lang="en-US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10</a:t>
            </a:r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万、</a:t>
            </a:r>
            <a:endParaRPr lang="ja-JP" altLang="en-US" sz="2400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436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6"/>
    </mc:Choice>
    <mc:Fallback xmlns="">
      <p:transition spd="slow" advTm="4556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7-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179512" y="2182505"/>
            <a:ext cx="29340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あんたの小遣いから払ってくれるわけ？</a:t>
            </a:r>
            <a:endParaRPr lang="ja-JP" altLang="en-US" sz="2400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5940153" y="1095127"/>
            <a:ext cx="2664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あ、いや、それ</a:t>
            </a:r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は</a:t>
            </a:r>
            <a:r>
              <a:rPr lang="ja-JP" altLang="en-US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無理、というか</a:t>
            </a:r>
            <a:r>
              <a:rPr lang="en-US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1883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2"/>
    </mc:Choice>
    <mc:Fallback xmlns="">
      <p:transition spd="slow" advTm="4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1-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251520" y="207285"/>
            <a:ext cx="6048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あんな</a:t>
            </a:r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のとまともにやり合おうとするのがダメなんだって</a:t>
            </a:r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。</a:t>
            </a:r>
            <a:endParaRPr lang="en-US" altLang="ja-JP" sz="2400" dirty="0" smtClean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無課金</a:t>
            </a:r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でも充分に楽しめるんだ</a:t>
            </a:r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から、上位のやつらは</a:t>
            </a:r>
            <a:r>
              <a:rPr lang="ja-JP" altLang="ja-JP" sz="2400" dirty="0" err="1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無視無視</a:t>
            </a:r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。</a:t>
            </a:r>
            <a:endParaRPr kumimoji="1" lang="ja-JP" altLang="en-US" sz="2400" dirty="0" smtClean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414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3"/>
    </mc:Choice>
    <mc:Fallback xmlns="">
      <p:transition spd="slow" advTm="8483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7-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5940153" y="1095127"/>
            <a:ext cx="2664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あ、いや、それ</a:t>
            </a:r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は</a:t>
            </a:r>
            <a:r>
              <a:rPr lang="ja-JP" altLang="en-US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無理、というか</a:t>
            </a:r>
            <a:r>
              <a:rPr lang="en-US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68568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0"/>
    </mc:Choice>
    <mc:Fallback xmlns="">
      <p:transition spd="slow" advTm="114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7-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176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5940153" y="1095127"/>
            <a:ext cx="2664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あ、いや、それ</a:t>
            </a:r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は</a:t>
            </a:r>
            <a:r>
              <a:rPr lang="ja-JP" altLang="en-US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無理、というか</a:t>
            </a:r>
            <a:r>
              <a:rPr lang="en-US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6113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4"/>
    </mc:Choice>
    <mc:Fallback xmlns="">
      <p:transition spd="slow" advTm="1234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7-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正方形/長方形 3"/>
          <p:cNvSpPr/>
          <p:nvPr/>
        </p:nvSpPr>
        <p:spPr>
          <a:xfrm>
            <a:off x="5940153" y="1095127"/>
            <a:ext cx="2664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あ、いや、それ</a:t>
            </a:r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は</a:t>
            </a:r>
            <a:r>
              <a:rPr lang="ja-JP" altLang="en-US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無理、というか</a:t>
            </a:r>
            <a:r>
              <a:rPr lang="en-US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26066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4"/>
    </mc:Choice>
    <mc:Fallback xmlns="">
      <p:transition spd="slow" advTm="2324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7-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正方形/長方形 4"/>
          <p:cNvSpPr/>
          <p:nvPr/>
        </p:nvSpPr>
        <p:spPr>
          <a:xfrm>
            <a:off x="179512" y="2182505"/>
            <a:ext cx="3384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まったく、誰かに似て考え無しなんだから。</a:t>
            </a:r>
            <a:endParaRPr lang="ja-JP" altLang="en-US" sz="2400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17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3"/>
    </mc:Choice>
    <mc:Fallback xmlns="">
      <p:transition spd="slow" advTm="4353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7-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107504" y="1628800"/>
            <a:ext cx="32403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一度</a:t>
            </a:r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やっちゃう</a:t>
            </a:r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と</a:t>
            </a:r>
            <a:endParaRPr lang="en-US" altLang="ja-JP" sz="2400" dirty="0" smtClean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「</a:t>
            </a:r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もう既に一回やってるし</a:t>
            </a:r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、</a:t>
            </a:r>
            <a:endParaRPr lang="en-US" altLang="ja-JP" sz="2400" dirty="0" smtClean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一回</a:t>
            </a:r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もニ回も変</a:t>
            </a:r>
            <a:r>
              <a:rPr lang="ja-JP" altLang="ja-JP" sz="2400" dirty="0" err="1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わら</a:t>
            </a:r>
            <a:endParaRPr lang="en-US" altLang="ja-JP" sz="2400" dirty="0" smtClean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ない</a:t>
            </a:r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だろう</a:t>
            </a:r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」</a:t>
            </a:r>
            <a:endParaRPr lang="en-US" altLang="ja-JP" sz="2400" dirty="0" smtClean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err="1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って</a:t>
            </a:r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気持ちに</a:t>
            </a:r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なって</a:t>
            </a:r>
            <a:endParaRPr lang="en-US" altLang="ja-JP" sz="2400" dirty="0" smtClean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どんどんやっちゃう</a:t>
            </a:r>
            <a:endParaRPr lang="en-US" altLang="ja-JP" sz="2400" dirty="0" smtClean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もの</a:t>
            </a:r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なの。</a:t>
            </a:r>
            <a:endParaRPr lang="ja-JP" altLang="en-US" sz="2400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75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64"/>
    </mc:Choice>
    <mc:Fallback xmlns="">
      <p:transition spd="slow" advTm="12364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7-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32792" y="1844824"/>
            <a:ext cx="33870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金額</a:t>
            </a:r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が目に見えているわけじゃないから</a:t>
            </a:r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、見えない</a:t>
            </a:r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ところで金額が膨らんでいくのよ。</a:t>
            </a:r>
            <a:endParaRPr lang="ja-JP" altLang="en-US" sz="2400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990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3"/>
    </mc:Choice>
    <mc:Fallback xmlns="">
      <p:transition spd="slow" advTm="10533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7-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323528" y="1351500"/>
            <a:ext cx="28803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これからは考えて使う事ね</a:t>
            </a:r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。</a:t>
            </a:r>
            <a:endParaRPr lang="en-US" altLang="ja-JP" sz="2400" dirty="0" smtClean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クレジット</a:t>
            </a:r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使用は</a:t>
            </a:r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HG創英角ﾎﾟｯﾌﾟ体" pitchFamily="49" charset="-128"/>
                <a:ea typeface="HG創英角ﾎﾟｯﾌﾟ体" pitchFamily="49" charset="-128"/>
              </a:rPr>
              <a:t>一切禁止</a:t>
            </a:r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。</a:t>
            </a:r>
            <a:endParaRPr lang="en-US" altLang="ja-JP" sz="2400" dirty="0" smtClean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今度</a:t>
            </a:r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やったらそのスマホ解約ね。</a:t>
            </a:r>
            <a:endParaRPr lang="ja-JP" altLang="en-US" sz="2400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064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1"/>
    </mc:Choice>
    <mc:Fallback xmlns="">
      <p:transition spd="slow" advTm="2571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7-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323528" y="1351500"/>
            <a:ext cx="28803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これからは考えて使う事ね</a:t>
            </a:r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。</a:t>
            </a:r>
            <a:endParaRPr lang="en-US" altLang="ja-JP" sz="2400" dirty="0" smtClean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クレジット</a:t>
            </a:r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使用は</a:t>
            </a:r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HG創英角ﾎﾟｯﾌﾟ体" pitchFamily="49" charset="-128"/>
                <a:ea typeface="HG創英角ﾎﾟｯﾌﾟ体" pitchFamily="49" charset="-128"/>
              </a:rPr>
              <a:t>一切禁止</a:t>
            </a:r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。</a:t>
            </a:r>
            <a:endParaRPr lang="en-US" altLang="ja-JP" sz="2400" dirty="0" smtClean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今度</a:t>
            </a:r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やったらそのスマホ解約ね。</a:t>
            </a:r>
            <a:endParaRPr lang="ja-JP" altLang="en-US" sz="2400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972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7"/>
    </mc:Choice>
    <mc:Fallback xmlns="">
      <p:transition spd="slow" advTm="2957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7-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323528" y="1351500"/>
            <a:ext cx="28803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これからは考えて使う事ね</a:t>
            </a:r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。</a:t>
            </a:r>
            <a:endParaRPr lang="en-US" altLang="ja-JP" sz="2400" dirty="0" smtClean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クレジット</a:t>
            </a:r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使用は</a:t>
            </a:r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HG創英角ﾎﾟｯﾌﾟ体" pitchFamily="49" charset="-128"/>
                <a:ea typeface="HG創英角ﾎﾟｯﾌﾟ体" pitchFamily="49" charset="-128"/>
              </a:rPr>
              <a:t>一切禁止</a:t>
            </a:r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。</a:t>
            </a:r>
            <a:endParaRPr lang="en-US" altLang="ja-JP" sz="2400" dirty="0" smtClean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今度</a:t>
            </a:r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やったらそのスマホ解約ね。</a:t>
            </a:r>
            <a:endParaRPr lang="ja-JP" altLang="en-US" sz="2400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11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4"/>
    </mc:Choice>
    <mc:Fallback xmlns="">
      <p:transition spd="slow" advTm="1254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7-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323528" y="1351500"/>
            <a:ext cx="28803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これからは考えて使う事ね</a:t>
            </a:r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。</a:t>
            </a:r>
            <a:endParaRPr lang="en-US" altLang="ja-JP" sz="2400" dirty="0" smtClean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クレジット</a:t>
            </a:r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使用は</a:t>
            </a:r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HG創英角ﾎﾟｯﾌﾟ体" pitchFamily="49" charset="-128"/>
                <a:ea typeface="HG創英角ﾎﾟｯﾌﾟ体" pitchFamily="49" charset="-128"/>
              </a:rPr>
              <a:t>一切禁止</a:t>
            </a:r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。</a:t>
            </a:r>
            <a:endParaRPr lang="en-US" altLang="ja-JP" sz="2400" dirty="0" smtClean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今度</a:t>
            </a:r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やったらそのスマホ解約ね。</a:t>
            </a:r>
            <a:endParaRPr lang="ja-JP" altLang="en-US" sz="2400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84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3"/>
    </mc:Choice>
    <mc:Fallback xmlns="">
      <p:transition spd="slow" advTm="259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1-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3419872" y="5733256"/>
            <a:ext cx="5580628" cy="830997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ja-JP" sz="2400" dirty="0" smtClean="0">
                <a:solidFill>
                  <a:sysClr val="windowText" lastClr="000000"/>
                </a:solidFill>
                <a:latin typeface="HG創英角ﾎﾟｯﾌﾟ体" pitchFamily="49" charset="-128"/>
                <a:ea typeface="HG創英角ﾎﾟｯﾌﾟ体" pitchFamily="49" charset="-128"/>
              </a:rPr>
              <a:t>課金</a:t>
            </a:r>
            <a:r>
              <a:rPr lang="ja-JP" altLang="ja-JP" sz="2400" dirty="0">
                <a:solidFill>
                  <a:sysClr val="windowText" lastClr="000000"/>
                </a:solidFill>
                <a:latin typeface="HG創英角ﾎﾟｯﾌﾟ体" pitchFamily="49" charset="-128"/>
                <a:ea typeface="HG創英角ﾎﾟｯﾌﾟ体" pitchFamily="49" charset="-128"/>
              </a:rPr>
              <a:t>なんてやり出したら</a:t>
            </a:r>
            <a:r>
              <a:rPr lang="ja-JP" altLang="ja-JP" sz="2400" dirty="0" smtClean="0">
                <a:solidFill>
                  <a:sysClr val="windowText" lastClr="000000"/>
                </a:solidFill>
                <a:latin typeface="HG創英角ﾎﾟｯﾌﾟ体" pitchFamily="49" charset="-128"/>
                <a:ea typeface="HG創英角ﾎﾟｯﾌﾟ体" pitchFamily="49" charset="-128"/>
              </a:rPr>
              <a:t>、</a:t>
            </a:r>
            <a:endParaRPr lang="en-US" altLang="ja-JP" sz="2400" dirty="0" smtClean="0">
              <a:solidFill>
                <a:sysClr val="windowText" lastClr="000000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solidFill>
                  <a:sysClr val="windowText" lastClr="000000"/>
                </a:solidFill>
                <a:latin typeface="HG創英角ﾎﾟｯﾌﾟ体" pitchFamily="49" charset="-128"/>
                <a:ea typeface="HG創英角ﾎﾟｯﾌﾟ体" pitchFamily="49" charset="-128"/>
              </a:rPr>
              <a:t>小遣い</a:t>
            </a:r>
            <a:r>
              <a:rPr lang="ja-JP" altLang="ja-JP" sz="2400" dirty="0">
                <a:solidFill>
                  <a:sysClr val="windowText" lastClr="000000"/>
                </a:solidFill>
                <a:latin typeface="HG創英角ﾎﾟｯﾌﾟ体" pitchFamily="49" charset="-128"/>
                <a:ea typeface="HG創英角ﾎﾟｯﾌﾟ体" pitchFamily="49" charset="-128"/>
              </a:rPr>
              <a:t>いくらあっても足りなくなるし。</a:t>
            </a:r>
            <a:endParaRPr kumimoji="1" lang="ja-JP" altLang="en-US" sz="2400" dirty="0" smtClean="0">
              <a:solidFill>
                <a:sysClr val="windowText" lastClr="000000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836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1"/>
    </mc:Choice>
    <mc:Fallback xmlns="">
      <p:transition spd="slow" advTm="4811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7-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323528" y="1351500"/>
            <a:ext cx="28803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これからは考えて使う事ね</a:t>
            </a:r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。</a:t>
            </a:r>
            <a:endParaRPr lang="en-US" altLang="ja-JP" sz="2400" dirty="0" smtClean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クレジット</a:t>
            </a:r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使用は</a:t>
            </a:r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HG創英角ﾎﾟｯﾌﾟ体" pitchFamily="49" charset="-128"/>
                <a:ea typeface="HG創英角ﾎﾟｯﾌﾟ体" pitchFamily="49" charset="-128"/>
              </a:rPr>
              <a:t>一切禁止</a:t>
            </a:r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。</a:t>
            </a:r>
            <a:endParaRPr lang="en-US" altLang="ja-JP" sz="2400" dirty="0" smtClean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今度</a:t>
            </a:r>
            <a:r>
              <a:rPr lang="ja-JP" altLang="ja-JP" sz="24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やったらそのスマホ解約ね。</a:t>
            </a:r>
            <a:endParaRPr lang="ja-JP" altLang="en-US" sz="2400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961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5"/>
    </mc:Choice>
    <mc:Fallback xmlns="">
      <p:transition spd="slow" advTm="1545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7-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6156175" y="1023119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・・</a:t>
            </a:r>
            <a:r>
              <a:rPr lang="ja-JP" altLang="en-US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・</a:t>
            </a:r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はい</a:t>
            </a:r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。</a:t>
            </a:r>
            <a:endParaRPr lang="ja-JP" altLang="en-US" sz="2400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925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4"/>
    </mc:Choice>
    <mc:Fallback xmlns="">
      <p:transition spd="slow" advTm="2294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7-30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5220072" y="836712"/>
            <a:ext cx="36541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これからはしっかり気をつけて</a:t>
            </a:r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、</a:t>
            </a:r>
            <a:endParaRPr lang="en-US" altLang="ja-JP" sz="2400" dirty="0" smtClean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ja-JP" sz="24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使う</a:t>
            </a:r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金額もセーブしながら使います。</a:t>
            </a:r>
            <a:endParaRPr lang="ja-JP" altLang="en-US" sz="2400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pic>
        <p:nvPicPr>
          <p:cNvPr id="4" name="seriou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000"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0592" y="31470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6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755" numSld="8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 descr="画面の領域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852936"/>
            <a:ext cx="2915057" cy="3505690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-41742" y="0"/>
            <a:ext cx="9185742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prstClr val="white"/>
                </a:solidFill>
                <a:latin typeface="ＭＳ Ｐゴシック"/>
              </a:rPr>
              <a:t>消費生活</a:t>
            </a:r>
            <a:r>
              <a:rPr lang="ja-JP" altLang="en-US" sz="3600" dirty="0" smtClean="0">
                <a:solidFill>
                  <a:prstClr val="white"/>
                </a:solidFill>
                <a:latin typeface="ＭＳ Ｐゴシック"/>
              </a:rPr>
              <a:t>センターから</a:t>
            </a:r>
            <a:r>
              <a:rPr lang="ja-JP" altLang="en-US" sz="3600" dirty="0">
                <a:solidFill>
                  <a:prstClr val="white"/>
                </a:solidFill>
                <a:latin typeface="ＭＳ Ｐゴシック"/>
              </a:rPr>
              <a:t>のアドバイス</a:t>
            </a:r>
          </a:p>
        </p:txBody>
      </p:sp>
      <p:sp>
        <p:nvSpPr>
          <p:cNvPr id="3" name="雲形吹き出し 2"/>
          <p:cNvSpPr/>
          <p:nvPr/>
        </p:nvSpPr>
        <p:spPr>
          <a:xfrm>
            <a:off x="467544" y="764703"/>
            <a:ext cx="7056783" cy="4680519"/>
          </a:xfrm>
          <a:prstGeom prst="cloudCallout">
            <a:avLst>
              <a:gd name="adj1" fmla="val 38340"/>
              <a:gd name="adj2" fmla="val 65101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171648" y="1401157"/>
            <a:ext cx="6058583" cy="345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2800" dirty="0" smtClean="0">
                <a:solidFill>
                  <a:prstClr val="black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アプリやオンラインゲーム</a:t>
            </a:r>
            <a:r>
              <a:rPr lang="ja-JP" altLang="en-US" sz="2800" dirty="0" smtClean="0">
                <a:solidFill>
                  <a:prstClr val="black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などの</a:t>
            </a:r>
            <a:endParaRPr lang="en-US" altLang="ja-JP" sz="2800" dirty="0" smtClean="0">
              <a:solidFill>
                <a:prstClr val="black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2800" dirty="0">
                <a:solidFill>
                  <a:prstClr val="black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利用料</a:t>
            </a:r>
            <a:r>
              <a:rPr lang="ja-JP" altLang="en-US" sz="2800" dirty="0" smtClean="0">
                <a:solidFill>
                  <a:prstClr val="black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の</a:t>
            </a:r>
            <a:r>
              <a:rPr lang="ja-JP" altLang="en-US" sz="2800" dirty="0">
                <a:solidFill>
                  <a:prstClr val="black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支払い</a:t>
            </a:r>
            <a:r>
              <a:rPr lang="ja-JP" altLang="en-US" sz="2800" dirty="0" smtClean="0">
                <a:solidFill>
                  <a:prstClr val="black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は、都度払いと違いまとめ払いのため、金銭</a:t>
            </a:r>
            <a:r>
              <a:rPr lang="ja-JP" altLang="en-US" sz="2800" dirty="0">
                <a:solidFill>
                  <a:prstClr val="black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感覚がつい麻痺しがちです</a:t>
            </a:r>
            <a:r>
              <a:rPr lang="ja-JP" altLang="en-US" sz="2800" dirty="0" smtClean="0">
                <a:solidFill>
                  <a:prstClr val="black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。</a:t>
            </a:r>
            <a:endParaRPr lang="en-US" altLang="ja-JP" sz="2800" dirty="0" smtClean="0">
              <a:solidFill>
                <a:prstClr val="black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2800" dirty="0" smtClean="0">
                <a:solidFill>
                  <a:prstClr val="black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使った</a:t>
            </a:r>
            <a:r>
              <a:rPr lang="ja-JP" altLang="en-US" sz="2800" dirty="0" smtClean="0">
                <a:solidFill>
                  <a:prstClr val="black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金額</a:t>
            </a:r>
            <a:r>
              <a:rPr lang="ja-JP" altLang="en-US" sz="2800" dirty="0" smtClean="0">
                <a:solidFill>
                  <a:prstClr val="black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はメモ帳などに記録を</a:t>
            </a:r>
            <a:r>
              <a:rPr lang="ja-JP" altLang="en-US" sz="2800" dirty="0" smtClean="0">
                <a:solidFill>
                  <a:prstClr val="black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していきましょう。</a:t>
            </a:r>
            <a:endParaRPr lang="en-US" altLang="ja-JP" sz="2800" dirty="0">
              <a:solidFill>
                <a:prstClr val="black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pic>
        <p:nvPicPr>
          <p:cNvPr id="5" name="Picture 2" descr="C:\Users\Lenovo10\AppData\Local\Microsoft\Windows\Temporary Internet Files\Content.IE5\2NCWNBL1\MC900433868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0817">
            <a:off x="282280" y="4708898"/>
            <a:ext cx="2470306" cy="247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 rot="21105612">
            <a:off x="561247" y="5251922"/>
            <a:ext cx="1410083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 smtClean="0"/>
              <a:t>○月</a:t>
            </a:r>
            <a:r>
              <a:rPr lang="ja-JP" altLang="en-US" sz="1050" dirty="0" smtClean="0"/>
              <a:t>○</a:t>
            </a:r>
            <a:r>
              <a:rPr kumimoji="1" lang="ja-JP" altLang="en-US" sz="1050" dirty="0" smtClean="0"/>
              <a:t>日</a:t>
            </a:r>
            <a:endParaRPr kumimoji="1" lang="en-US" altLang="ja-JP" sz="1050" dirty="0" smtClean="0"/>
          </a:p>
          <a:p>
            <a:r>
              <a:rPr kumimoji="1" lang="ja-JP" altLang="en-US" sz="1050" dirty="0" smtClean="0"/>
              <a:t>・ババロアの岸</a:t>
            </a:r>
            <a:endParaRPr kumimoji="1" lang="en-US" altLang="ja-JP" sz="1050" dirty="0" smtClean="0"/>
          </a:p>
          <a:p>
            <a:r>
              <a:rPr lang="ja-JP" altLang="en-US" sz="1050" dirty="0" smtClean="0"/>
              <a:t>　アイテム：</a:t>
            </a:r>
            <a:r>
              <a:rPr lang="en-US" altLang="ja-JP" sz="1050" dirty="0" smtClean="0"/>
              <a:t>300</a:t>
            </a:r>
            <a:r>
              <a:rPr lang="ja-JP" altLang="en-US" sz="1050" dirty="0" smtClean="0"/>
              <a:t>円</a:t>
            </a:r>
            <a:endParaRPr lang="en-US" altLang="ja-JP" sz="1050" dirty="0" smtClean="0"/>
          </a:p>
          <a:p>
            <a:endParaRPr lang="en-US" altLang="ja-JP" sz="1050" dirty="0" smtClean="0"/>
          </a:p>
          <a:p>
            <a:r>
              <a:rPr lang="ja-JP" altLang="en-US" sz="1050" dirty="0"/>
              <a:t>○月○日</a:t>
            </a:r>
            <a:endParaRPr lang="en-US" altLang="ja-JP" sz="1050" dirty="0"/>
          </a:p>
          <a:p>
            <a:r>
              <a:rPr lang="ja-JP" altLang="en-US" sz="1050" dirty="0"/>
              <a:t>・ババロアの岸</a:t>
            </a:r>
            <a:endParaRPr lang="en-US" altLang="ja-JP" sz="1050" dirty="0"/>
          </a:p>
          <a:p>
            <a:r>
              <a:rPr lang="ja-JP" altLang="en-US" sz="1050" dirty="0"/>
              <a:t>　アイテム</a:t>
            </a:r>
            <a:r>
              <a:rPr lang="ja-JP" altLang="en-US" sz="1050" dirty="0" smtClean="0"/>
              <a:t>：</a:t>
            </a:r>
            <a:r>
              <a:rPr lang="en-US" altLang="ja-JP" sz="1050" dirty="0" smtClean="0"/>
              <a:t>50</a:t>
            </a:r>
            <a:endParaRPr lang="ja-JP" altLang="en-US" sz="1050" dirty="0"/>
          </a:p>
        </p:txBody>
      </p:sp>
      <p:pic>
        <p:nvPicPr>
          <p:cNvPr id="1032" name="Picture 8" descr="C:\Users\Lenovo10\AppData\Local\Microsoft\Windows\Temporary Internet Files\Content.IE5\T9SKW7WX\MC900439829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607">
            <a:off x="2451294" y="4348663"/>
            <a:ext cx="2572907" cy="257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2555776" y="5943127"/>
            <a:ext cx="5249126" cy="830997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en-US" sz="2400" b="1" dirty="0" smtClean="0">
                <a:solidFill>
                  <a:srgbClr val="C00000"/>
                </a:solidFill>
                <a:latin typeface="HGS明朝E" pitchFamily="18" charset="-128"/>
                <a:ea typeface="HGS明朝E" pitchFamily="18" charset="-128"/>
              </a:rPr>
              <a:t>クレジットカードを利用する場合は、必ずお家の人と一緒に行いましょう。</a:t>
            </a:r>
            <a:endParaRPr lang="ja-JP" altLang="en-US" sz="2400" b="1" dirty="0">
              <a:solidFill>
                <a:srgbClr val="C00000"/>
              </a:solidFill>
              <a:latin typeface="HGS明朝E" pitchFamily="18" charset="-128"/>
              <a:ea typeface="HGS明朝E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3805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0"/>
    </mc:Choice>
    <mc:Fallback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55"/>
          <a:stretch/>
        </p:blipFill>
        <p:spPr>
          <a:xfrm>
            <a:off x="755576" y="897180"/>
            <a:ext cx="7776864" cy="5550828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787706" y="188640"/>
            <a:ext cx="7456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☆トラブルにあったと思ったら</a:t>
            </a:r>
            <a:r>
              <a:rPr kumimoji="1" lang="en-US" altLang="ja-JP" sz="3600" dirty="0" smtClean="0"/>
              <a:t>…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9453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ネット課金編シーン1-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179512" y="988497"/>
            <a:ext cx="5416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2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G創英角ﾎﾟｯﾌﾟ体" pitchFamily="49" charset="-128"/>
                <a:ea typeface="HG創英角ﾎﾟｯﾌﾟ体" pitchFamily="49" charset="-128"/>
              </a:rPr>
              <a:t>そゆこと。……お、ボスモンスター。</a:t>
            </a:r>
            <a:endParaRPr kumimoji="1" lang="ja-JP" altLang="en-US" sz="2400" dirty="0" smtClean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803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1"/>
    </mc:Choice>
    <mc:Fallback xmlns="">
      <p:transition spd="slow" advTm="378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kumimoji="1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1945</TotalTime>
  <Words>1170</Words>
  <Application>Microsoft Office PowerPoint</Application>
  <PresentationFormat>画面に合わせる (4:3)</PresentationFormat>
  <Paragraphs>168</Paragraphs>
  <Slides>84</Slides>
  <Notes>1</Notes>
  <HiddenSlides>1</HiddenSlides>
  <MMClips>2</MMClips>
  <ScaleCrop>false</ScaleCrop>
  <HeadingPairs>
    <vt:vector size="4" baseType="variant">
      <vt:variant>
        <vt:lpstr>テーマ</vt:lpstr>
      </vt:variant>
      <vt:variant>
        <vt:i4>3</vt:i4>
      </vt:variant>
      <vt:variant>
        <vt:lpstr>スライド タイトル</vt:lpstr>
      </vt:variant>
      <vt:variant>
        <vt:i4>84</vt:i4>
      </vt:variant>
    </vt:vector>
  </HeadingPairs>
  <TitlesOfParts>
    <vt:vector size="87" baseType="lpstr">
      <vt:lpstr>Office ​​テーマ</vt:lpstr>
      <vt:lpstr>1_Office ​​テーマ</vt:lpstr>
      <vt:lpstr>2_Office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ネット課金編</dc:title>
  <dc:creator>Lenovo10</dc:creator>
  <cp:lastModifiedBy>Lenovo18</cp:lastModifiedBy>
  <cp:revision>97</cp:revision>
  <dcterms:created xsi:type="dcterms:W3CDTF">2014-01-24T07:09:15Z</dcterms:created>
  <dcterms:modified xsi:type="dcterms:W3CDTF">2014-03-08T07:59:38Z</dcterms:modified>
</cp:coreProperties>
</file>